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7"/>
  </p:notesMasterIdLst>
  <p:sldIdLst>
    <p:sldId id="256" r:id="rId2"/>
    <p:sldId id="259" r:id="rId3"/>
    <p:sldId id="274" r:id="rId4"/>
    <p:sldId id="260" r:id="rId5"/>
    <p:sldId id="261" r:id="rId6"/>
    <p:sldId id="266" r:id="rId7"/>
    <p:sldId id="275" r:id="rId8"/>
    <p:sldId id="273" r:id="rId9"/>
    <p:sldId id="276" r:id="rId10"/>
    <p:sldId id="267" r:id="rId11"/>
    <p:sldId id="269" r:id="rId12"/>
    <p:sldId id="271" r:id="rId13"/>
    <p:sldId id="268" r:id="rId14"/>
    <p:sldId id="265" r:id="rId15"/>
    <p:sldId id="272"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41100"/>
    <a:srgbClr val="D6D6D6"/>
    <a:srgbClr val="17A53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 uri="{1BD7E111-0CB8-44D6-8891-C1BB2F81B7CC}">
      <p1710:readonlyRecommended xmlns:p1710="http://schemas.microsoft.com/office/powerpoint/2017/10/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911"/>
    <p:restoredTop sz="76054"/>
  </p:normalViewPr>
  <p:slideViewPr>
    <p:cSldViewPr snapToGrid="0">
      <p:cViewPr varScale="1">
        <p:scale>
          <a:sx n="91" d="100"/>
          <a:sy n="91" d="100"/>
        </p:scale>
        <p:origin x="1016" y="184"/>
      </p:cViewPr>
      <p:guideLst/>
    </p:cSldViewPr>
  </p:slideViewPr>
  <p:notesTextViewPr>
    <p:cViewPr>
      <p:scale>
        <a:sx n="1" d="1"/>
        <a:sy n="1" d="1"/>
      </p:scale>
      <p:origin x="0" y="0"/>
    </p:cViewPr>
  </p:notesTextViewPr>
  <p:notesViewPr>
    <p:cSldViewPr snapToGrid="0">
      <p:cViewPr varScale="1">
        <p:scale>
          <a:sx n="90" d="100"/>
          <a:sy n="90" d="100"/>
        </p:scale>
        <p:origin x="3960" y="19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_rels/data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image" Target="../media/image7.png"/></Relationships>
</file>

<file path=ppt/diagrams/_rels/drawing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image" Target="../media/image7.pn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0FB8FF0-DAEB-414E-94DE-219967E3D377}" type="doc">
      <dgm:prSet loTypeId="urn:microsoft.com/office/officeart/2005/8/layout/funnel1" loCatId="" qsTypeId="urn:microsoft.com/office/officeart/2005/8/quickstyle/simple3" qsCatId="simple" csTypeId="urn:microsoft.com/office/officeart/2005/8/colors/colorful1" csCatId="colorful" phldr="1"/>
      <dgm:spPr/>
      <dgm:t>
        <a:bodyPr/>
        <a:lstStyle/>
        <a:p>
          <a:endParaRPr lang="en-US"/>
        </a:p>
      </dgm:t>
    </dgm:pt>
    <dgm:pt modelId="{47EB3A97-C952-7845-8A49-BE3C02F852D1}">
      <dgm:prSet phldrT="[Text]" custT="1"/>
      <dgm:spPr/>
      <dgm:t>
        <a:bodyPr/>
        <a:lstStyle/>
        <a:p>
          <a:r>
            <a:rPr lang="en-US" sz="2000" b="1" dirty="0">
              <a:latin typeface="Calibri" panose="020F0502020204030204" pitchFamily="34" charset="0"/>
              <a:cs typeface="Calibri" panose="020F0502020204030204" pitchFamily="34" charset="0"/>
            </a:rPr>
            <a:t>DENOMINATOR</a:t>
          </a:r>
        </a:p>
        <a:p>
          <a:r>
            <a:rPr lang="en-US" sz="1800" b="1" dirty="0">
              <a:latin typeface="Calibri" panose="020F0502020204030204" pitchFamily="34" charset="0"/>
              <a:cs typeface="Calibri" panose="020F0502020204030204" pitchFamily="34" charset="0"/>
            </a:rPr>
            <a:t>Hospital Discharges meeting </a:t>
          </a:r>
          <a:br>
            <a:rPr lang="en-US" sz="1800" b="1" dirty="0">
              <a:latin typeface="Calibri" panose="020F0502020204030204" pitchFamily="34" charset="0"/>
              <a:cs typeface="Calibri" panose="020F0502020204030204" pitchFamily="34" charset="0"/>
            </a:rPr>
          </a:br>
          <a:r>
            <a:rPr lang="en-US" sz="1800" b="1" dirty="0">
              <a:latin typeface="Calibri" panose="020F0502020204030204" pitchFamily="34" charset="0"/>
              <a:cs typeface="Calibri" panose="020F0502020204030204" pitchFamily="34" charset="0"/>
            </a:rPr>
            <a:t>PSI-07 criteria</a:t>
          </a:r>
        </a:p>
      </dgm:t>
    </dgm:pt>
    <dgm:pt modelId="{0E4DE617-66C6-DB4C-A0BF-8D7F7F98E486}" type="parTrans" cxnId="{64C70000-7ACB-DB42-B300-4932348B5F4B}">
      <dgm:prSet/>
      <dgm:spPr/>
      <dgm:t>
        <a:bodyPr/>
        <a:lstStyle/>
        <a:p>
          <a:endParaRPr lang="en-US" b="1">
            <a:solidFill>
              <a:schemeClr val="tx1"/>
            </a:solidFill>
          </a:endParaRPr>
        </a:p>
      </dgm:t>
    </dgm:pt>
    <dgm:pt modelId="{D28A8E89-7E92-194F-A2F4-04EEBCF54A0C}" type="sibTrans" cxnId="{64C70000-7ACB-DB42-B300-4932348B5F4B}">
      <dgm:prSet/>
      <dgm:spPr/>
      <dgm:t>
        <a:bodyPr/>
        <a:lstStyle/>
        <a:p>
          <a:endParaRPr lang="en-US" b="1">
            <a:solidFill>
              <a:schemeClr val="tx1"/>
            </a:solidFill>
          </a:endParaRPr>
        </a:p>
      </dgm:t>
    </dgm:pt>
    <dgm:pt modelId="{BF23A9AD-EB46-B04E-AA02-9DC86E4BFEAA}">
      <dgm:prSet phldrT="[Text]" custT="1"/>
      <dgm:spPr/>
      <dgm:t>
        <a:bodyPr/>
        <a:lstStyle/>
        <a:p>
          <a:r>
            <a:rPr lang="en-US" sz="1800" b="1">
              <a:latin typeface="Calibri" panose="020F0502020204030204" pitchFamily="34" charset="0"/>
              <a:cs typeface="Calibri" panose="020F0502020204030204" pitchFamily="34" charset="0"/>
            </a:rPr>
            <a:t>Exclude POA Infections, Cancer, Immunocompromised Dx </a:t>
          </a:r>
          <a:endParaRPr lang="en-US" sz="1800" b="1" dirty="0">
            <a:latin typeface="Calibri" panose="020F0502020204030204" pitchFamily="34" charset="0"/>
            <a:cs typeface="Calibri" panose="020F0502020204030204" pitchFamily="34" charset="0"/>
          </a:endParaRPr>
        </a:p>
      </dgm:t>
    </dgm:pt>
    <dgm:pt modelId="{5F12E928-4507-274E-B9D4-3F924E68A817}" type="parTrans" cxnId="{E0F39888-FAEB-3049-A427-B44A486D56C8}">
      <dgm:prSet/>
      <dgm:spPr/>
      <dgm:t>
        <a:bodyPr/>
        <a:lstStyle/>
        <a:p>
          <a:endParaRPr lang="en-US" b="1">
            <a:solidFill>
              <a:schemeClr val="tx1"/>
            </a:solidFill>
          </a:endParaRPr>
        </a:p>
      </dgm:t>
    </dgm:pt>
    <dgm:pt modelId="{E759C47C-B255-0E42-9CD8-DCC9CE13D3EE}" type="sibTrans" cxnId="{E0F39888-FAEB-3049-A427-B44A486D56C8}">
      <dgm:prSet/>
      <dgm:spPr/>
      <dgm:t>
        <a:bodyPr/>
        <a:lstStyle/>
        <a:p>
          <a:endParaRPr lang="en-US" b="1">
            <a:solidFill>
              <a:schemeClr val="tx1"/>
            </a:solidFill>
          </a:endParaRPr>
        </a:p>
      </dgm:t>
    </dgm:pt>
    <dgm:pt modelId="{33B3FF3E-A571-FF47-8441-7EF2D2D4F0C6}">
      <dgm:prSet phldrT="[Text]" custT="1"/>
      <dgm:spPr/>
      <dgm:t>
        <a:bodyPr/>
        <a:lstStyle/>
        <a:p>
          <a:r>
            <a:rPr lang="en-US" sz="1500" b="1">
              <a:latin typeface="Calibri" panose="020F0502020204030204" pitchFamily="34" charset="0"/>
              <a:cs typeface="Calibri" panose="020F0502020204030204" pitchFamily="34" charset="0"/>
            </a:rPr>
            <a:t>Exclude LOS&lt;2 </a:t>
          </a:r>
          <a:r>
            <a:rPr lang="en-US" sz="1600" b="1">
              <a:latin typeface="Calibri" panose="020F0502020204030204" pitchFamily="34" charset="0"/>
              <a:cs typeface="Calibri" panose="020F0502020204030204" pitchFamily="34" charset="0"/>
            </a:rPr>
            <a:t>days</a:t>
          </a:r>
          <a:r>
            <a:rPr lang="en-US" sz="1500" b="1">
              <a:latin typeface="Calibri" panose="020F0502020204030204" pitchFamily="34" charset="0"/>
              <a:cs typeface="Calibri" panose="020F0502020204030204" pitchFamily="34" charset="0"/>
            </a:rPr>
            <a:t>, missing core data, ungroupable DRG</a:t>
          </a:r>
          <a:endParaRPr lang="en-US" sz="1500" b="1" dirty="0">
            <a:latin typeface="Calibri" panose="020F0502020204030204" pitchFamily="34" charset="0"/>
            <a:cs typeface="Calibri" panose="020F0502020204030204" pitchFamily="34" charset="0"/>
          </a:endParaRPr>
        </a:p>
      </dgm:t>
    </dgm:pt>
    <dgm:pt modelId="{FC83FE5C-A3F6-474A-9099-4FB95D01CC8E}" type="parTrans" cxnId="{2B1959C3-1D11-5F4F-9D2F-712BB644C565}">
      <dgm:prSet/>
      <dgm:spPr/>
      <dgm:t>
        <a:bodyPr/>
        <a:lstStyle/>
        <a:p>
          <a:endParaRPr lang="en-US" b="1">
            <a:solidFill>
              <a:schemeClr val="tx1"/>
            </a:solidFill>
          </a:endParaRPr>
        </a:p>
      </dgm:t>
    </dgm:pt>
    <dgm:pt modelId="{5BF9FF63-75D4-2B49-971C-AE8F1A64EDB7}" type="sibTrans" cxnId="{2B1959C3-1D11-5F4F-9D2F-712BB644C565}">
      <dgm:prSet/>
      <dgm:spPr/>
      <dgm:t>
        <a:bodyPr/>
        <a:lstStyle/>
        <a:p>
          <a:endParaRPr lang="en-US" b="1">
            <a:solidFill>
              <a:schemeClr val="tx1"/>
            </a:solidFill>
          </a:endParaRPr>
        </a:p>
      </dgm:t>
    </dgm:pt>
    <dgm:pt modelId="{5DC6AAB5-F76F-4D4B-BB4B-80288BC98E38}">
      <dgm:prSet phldrT="[Text]"/>
      <dgm:spPr/>
      <dgm:t>
        <a:bodyPr/>
        <a:lstStyle/>
        <a:p>
          <a:r>
            <a:rPr lang="en-US" b="1" dirty="0">
              <a:latin typeface="Calibri" panose="020F0502020204030204" pitchFamily="34" charset="0"/>
              <a:cs typeface="Calibri" panose="020F0502020204030204" pitchFamily="34" charset="0"/>
            </a:rPr>
            <a:t>NUMERATOR</a:t>
          </a:r>
        </a:p>
        <a:p>
          <a:r>
            <a:rPr lang="en-US" b="1" dirty="0">
              <a:latin typeface="Calibri" panose="020F0502020204030204" pitchFamily="34" charset="0"/>
              <a:cs typeface="Calibri" panose="020F0502020204030204" pitchFamily="34" charset="0"/>
            </a:rPr>
            <a:t>Hospital Discharges with CLABSI </a:t>
          </a:r>
        </a:p>
        <a:p>
          <a:r>
            <a:rPr lang="en-US" b="1" dirty="0">
              <a:latin typeface="Calibri" panose="020F0502020204030204" pitchFamily="34" charset="0"/>
              <a:cs typeface="Calibri" panose="020F0502020204030204" pitchFamily="34" charset="0"/>
            </a:rPr>
            <a:t>in “Preventable” Range</a:t>
          </a:r>
        </a:p>
      </dgm:t>
    </dgm:pt>
    <dgm:pt modelId="{D7DB8CA2-8256-164D-8AF6-5872FB7DF896}" type="parTrans" cxnId="{35A2AAE4-C7FD-BC43-8CEC-C286D312595D}">
      <dgm:prSet/>
      <dgm:spPr/>
      <dgm:t>
        <a:bodyPr/>
        <a:lstStyle/>
        <a:p>
          <a:endParaRPr lang="en-US" b="1">
            <a:solidFill>
              <a:schemeClr val="tx1"/>
            </a:solidFill>
          </a:endParaRPr>
        </a:p>
      </dgm:t>
    </dgm:pt>
    <dgm:pt modelId="{88305D52-4B67-6F41-B26A-DD88F327AF2C}" type="sibTrans" cxnId="{35A2AAE4-C7FD-BC43-8CEC-C286D312595D}">
      <dgm:prSet/>
      <dgm:spPr/>
      <dgm:t>
        <a:bodyPr/>
        <a:lstStyle/>
        <a:p>
          <a:endParaRPr lang="en-US" b="1">
            <a:solidFill>
              <a:schemeClr val="tx1"/>
            </a:solidFill>
          </a:endParaRPr>
        </a:p>
      </dgm:t>
    </dgm:pt>
    <dgm:pt modelId="{A6AD9CFB-DBAA-2B4B-85F9-ED52104833DB}" type="pres">
      <dgm:prSet presAssocID="{50FB8FF0-DAEB-414E-94DE-219967E3D377}" presName="Name0" presStyleCnt="0">
        <dgm:presLayoutVars>
          <dgm:chMax val="4"/>
          <dgm:resizeHandles val="exact"/>
        </dgm:presLayoutVars>
      </dgm:prSet>
      <dgm:spPr/>
    </dgm:pt>
    <dgm:pt modelId="{6364AA40-F307-F140-BE4D-304D3A9B72A2}" type="pres">
      <dgm:prSet presAssocID="{50FB8FF0-DAEB-414E-94DE-219967E3D377}" presName="ellipse" presStyleLbl="trBgShp" presStyleIdx="0" presStyleCnt="1"/>
      <dgm:spPr/>
    </dgm:pt>
    <dgm:pt modelId="{BE2F857B-2866-A440-AD2A-5AA7C881003A}" type="pres">
      <dgm:prSet presAssocID="{50FB8FF0-DAEB-414E-94DE-219967E3D377}" presName="arrow1" presStyleLbl="fgShp" presStyleIdx="0" presStyleCnt="1"/>
      <dgm:spPr/>
    </dgm:pt>
    <dgm:pt modelId="{18572D83-F8E5-5C44-B463-969BCCE2292E}" type="pres">
      <dgm:prSet presAssocID="{50FB8FF0-DAEB-414E-94DE-219967E3D377}" presName="rectangle" presStyleLbl="revTx" presStyleIdx="0" presStyleCnt="1" custScaleX="67122">
        <dgm:presLayoutVars>
          <dgm:bulletEnabled val="1"/>
        </dgm:presLayoutVars>
      </dgm:prSet>
      <dgm:spPr/>
    </dgm:pt>
    <dgm:pt modelId="{7F584838-557F-4043-9661-AF8803B3012B}" type="pres">
      <dgm:prSet presAssocID="{BF23A9AD-EB46-B04E-AA02-9DC86E4BFEAA}" presName="item1" presStyleLbl="node1" presStyleIdx="0" presStyleCnt="3" custScaleX="151838" custScaleY="67996" custLinFactNeighborX="-9491" custLinFactNeighborY="34694">
        <dgm:presLayoutVars>
          <dgm:bulletEnabled val="1"/>
        </dgm:presLayoutVars>
      </dgm:prSet>
      <dgm:spPr/>
    </dgm:pt>
    <dgm:pt modelId="{AF585BF7-8433-1847-8972-B92DE17CF8C2}" type="pres">
      <dgm:prSet presAssocID="{33B3FF3E-A571-FF47-8441-7EF2D2D4F0C6}" presName="item2" presStyleLbl="node1" presStyleIdx="1" presStyleCnt="3" custScaleX="248897" custScaleY="82439" custLinFactNeighborX="62174" custLinFactNeighborY="32392">
        <dgm:presLayoutVars>
          <dgm:bulletEnabled val="1"/>
        </dgm:presLayoutVars>
      </dgm:prSet>
      <dgm:spPr/>
    </dgm:pt>
    <dgm:pt modelId="{DF4E78C9-57C4-7148-9388-EA483C5FDF12}" type="pres">
      <dgm:prSet presAssocID="{5DC6AAB5-F76F-4D4B-BB4B-80288BC98E38}" presName="item3" presStyleLbl="node1" presStyleIdx="2" presStyleCnt="3" custScaleX="307686" custScaleY="72822" custLinFactNeighborX="-34828" custLinFactNeighborY="-26982">
        <dgm:presLayoutVars>
          <dgm:bulletEnabled val="1"/>
        </dgm:presLayoutVars>
      </dgm:prSet>
      <dgm:spPr/>
    </dgm:pt>
    <dgm:pt modelId="{82413DDE-A555-C04F-924E-9457DAFCB0A4}" type="pres">
      <dgm:prSet presAssocID="{50FB8FF0-DAEB-414E-94DE-219967E3D377}" presName="funnel" presStyleLbl="trAlignAcc1" presStyleIdx="0" presStyleCnt="1"/>
      <dgm:spPr/>
    </dgm:pt>
  </dgm:ptLst>
  <dgm:cxnLst>
    <dgm:cxn modelId="{64C70000-7ACB-DB42-B300-4932348B5F4B}" srcId="{50FB8FF0-DAEB-414E-94DE-219967E3D377}" destId="{47EB3A97-C952-7845-8A49-BE3C02F852D1}" srcOrd="0" destOrd="0" parTransId="{0E4DE617-66C6-DB4C-A0BF-8D7F7F98E486}" sibTransId="{D28A8E89-7E92-194F-A2F4-04EEBCF54A0C}"/>
    <dgm:cxn modelId="{3D20E509-48DA-344C-9983-FA62AE079E0C}" type="presOf" srcId="{5DC6AAB5-F76F-4D4B-BB4B-80288BC98E38}" destId="{18572D83-F8E5-5C44-B463-969BCCE2292E}" srcOrd="0" destOrd="0" presId="urn:microsoft.com/office/officeart/2005/8/layout/funnel1"/>
    <dgm:cxn modelId="{5A9D8F62-0D9E-8F43-9C1A-A7E252E59BE4}" type="presOf" srcId="{BF23A9AD-EB46-B04E-AA02-9DC86E4BFEAA}" destId="{AF585BF7-8433-1847-8972-B92DE17CF8C2}" srcOrd="0" destOrd="0" presId="urn:microsoft.com/office/officeart/2005/8/layout/funnel1"/>
    <dgm:cxn modelId="{08E78C75-9978-9842-8C55-E5C87ABCDCD5}" type="presOf" srcId="{33B3FF3E-A571-FF47-8441-7EF2D2D4F0C6}" destId="{7F584838-557F-4043-9661-AF8803B3012B}" srcOrd="0" destOrd="0" presId="urn:microsoft.com/office/officeart/2005/8/layout/funnel1"/>
    <dgm:cxn modelId="{E0F39888-FAEB-3049-A427-B44A486D56C8}" srcId="{50FB8FF0-DAEB-414E-94DE-219967E3D377}" destId="{BF23A9AD-EB46-B04E-AA02-9DC86E4BFEAA}" srcOrd="1" destOrd="0" parTransId="{5F12E928-4507-274E-B9D4-3F924E68A817}" sibTransId="{E759C47C-B255-0E42-9CD8-DCC9CE13D3EE}"/>
    <dgm:cxn modelId="{7AA878A6-B42E-C347-9617-7D517FE3B737}" type="presOf" srcId="{50FB8FF0-DAEB-414E-94DE-219967E3D377}" destId="{A6AD9CFB-DBAA-2B4B-85F9-ED52104833DB}" srcOrd="0" destOrd="0" presId="urn:microsoft.com/office/officeart/2005/8/layout/funnel1"/>
    <dgm:cxn modelId="{2B1959C3-1D11-5F4F-9D2F-712BB644C565}" srcId="{50FB8FF0-DAEB-414E-94DE-219967E3D377}" destId="{33B3FF3E-A571-FF47-8441-7EF2D2D4F0C6}" srcOrd="2" destOrd="0" parTransId="{FC83FE5C-A3F6-474A-9099-4FB95D01CC8E}" sibTransId="{5BF9FF63-75D4-2B49-971C-AE8F1A64EDB7}"/>
    <dgm:cxn modelId="{2E19B1DC-EDF9-A64E-98A9-54CD04002DA3}" type="presOf" srcId="{47EB3A97-C952-7845-8A49-BE3C02F852D1}" destId="{DF4E78C9-57C4-7148-9388-EA483C5FDF12}" srcOrd="0" destOrd="0" presId="urn:microsoft.com/office/officeart/2005/8/layout/funnel1"/>
    <dgm:cxn modelId="{35A2AAE4-C7FD-BC43-8CEC-C286D312595D}" srcId="{50FB8FF0-DAEB-414E-94DE-219967E3D377}" destId="{5DC6AAB5-F76F-4D4B-BB4B-80288BC98E38}" srcOrd="3" destOrd="0" parTransId="{D7DB8CA2-8256-164D-8AF6-5872FB7DF896}" sibTransId="{88305D52-4B67-6F41-B26A-DD88F327AF2C}"/>
    <dgm:cxn modelId="{51855DB4-0582-F246-997E-D1F53F5611C0}" type="presParOf" srcId="{A6AD9CFB-DBAA-2B4B-85F9-ED52104833DB}" destId="{6364AA40-F307-F140-BE4D-304D3A9B72A2}" srcOrd="0" destOrd="0" presId="urn:microsoft.com/office/officeart/2005/8/layout/funnel1"/>
    <dgm:cxn modelId="{4CC587CB-E77F-CB4B-B904-A20E7660872A}" type="presParOf" srcId="{A6AD9CFB-DBAA-2B4B-85F9-ED52104833DB}" destId="{BE2F857B-2866-A440-AD2A-5AA7C881003A}" srcOrd="1" destOrd="0" presId="urn:microsoft.com/office/officeart/2005/8/layout/funnel1"/>
    <dgm:cxn modelId="{B8541451-D7BD-0B46-B532-7215655215A7}" type="presParOf" srcId="{A6AD9CFB-DBAA-2B4B-85F9-ED52104833DB}" destId="{18572D83-F8E5-5C44-B463-969BCCE2292E}" srcOrd="2" destOrd="0" presId="urn:microsoft.com/office/officeart/2005/8/layout/funnel1"/>
    <dgm:cxn modelId="{75CC9B3D-F7E3-6148-BEF8-4EB6936420DE}" type="presParOf" srcId="{A6AD9CFB-DBAA-2B4B-85F9-ED52104833DB}" destId="{7F584838-557F-4043-9661-AF8803B3012B}" srcOrd="3" destOrd="0" presId="urn:microsoft.com/office/officeart/2005/8/layout/funnel1"/>
    <dgm:cxn modelId="{B6A6C1DB-2154-7842-9ED3-715B2E5E0065}" type="presParOf" srcId="{A6AD9CFB-DBAA-2B4B-85F9-ED52104833DB}" destId="{AF585BF7-8433-1847-8972-B92DE17CF8C2}" srcOrd="4" destOrd="0" presId="urn:microsoft.com/office/officeart/2005/8/layout/funnel1"/>
    <dgm:cxn modelId="{378A0C3B-EF6E-224D-B6C2-87C63C23C8D3}" type="presParOf" srcId="{A6AD9CFB-DBAA-2B4B-85F9-ED52104833DB}" destId="{DF4E78C9-57C4-7148-9388-EA483C5FDF12}" srcOrd="5" destOrd="0" presId="urn:microsoft.com/office/officeart/2005/8/layout/funnel1"/>
    <dgm:cxn modelId="{29E2FB72-B04D-3A4C-9F23-9B62BC93592A}" type="presParOf" srcId="{A6AD9CFB-DBAA-2B4B-85F9-ED52104833DB}" destId="{82413DDE-A555-C04F-924E-9457DAFCB0A4}" srcOrd="6" destOrd="0" presId="urn:microsoft.com/office/officeart/2005/8/layout/funne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6924942-56FC-5242-922D-17063B155B97}" type="doc">
      <dgm:prSet loTypeId="urn:microsoft.com/office/officeart/2005/8/layout/vList3" loCatId="" qsTypeId="urn:microsoft.com/office/officeart/2005/8/quickstyle/simple1" qsCatId="simple" csTypeId="urn:microsoft.com/office/officeart/2005/8/colors/accent1_2" csCatId="accent1" phldr="1"/>
      <dgm:spPr/>
    </dgm:pt>
    <dgm:pt modelId="{20FF9E33-A564-C845-BC35-7D6237688946}">
      <dgm:prSet phldrT="[Text]"/>
      <dgm:spPr/>
      <dgm:t>
        <a:bodyPr/>
        <a:lstStyle/>
        <a:p>
          <a:pPr>
            <a:buFont typeface="Arial" panose="020B0604020202020204" pitchFamily="34" charset="0"/>
            <a:buChar char="•"/>
          </a:pPr>
          <a:r>
            <a:rPr lang="en-US" dirty="0">
              <a:latin typeface="Calibri" panose="020F0502020204030204" pitchFamily="34" charset="0"/>
              <a:cs typeface="Calibri" panose="020F0502020204030204" pitchFamily="34" charset="0"/>
            </a:rPr>
            <a:t>Strengthen surveillance using real-time SIR dashboards</a:t>
          </a:r>
          <a:endParaRPr lang="en-US" dirty="0"/>
        </a:p>
      </dgm:t>
    </dgm:pt>
    <dgm:pt modelId="{8D77671E-89B6-734B-8BC4-8436E6FE343D}" type="parTrans" cxnId="{7B203670-60F3-F648-8209-6984C1776F24}">
      <dgm:prSet/>
      <dgm:spPr/>
      <dgm:t>
        <a:bodyPr/>
        <a:lstStyle/>
        <a:p>
          <a:endParaRPr lang="en-US"/>
        </a:p>
      </dgm:t>
    </dgm:pt>
    <dgm:pt modelId="{94E1DE82-7EF6-974E-BBAD-1BD3E6E2567C}" type="sibTrans" cxnId="{7B203670-60F3-F648-8209-6984C1776F24}">
      <dgm:prSet/>
      <dgm:spPr/>
      <dgm:t>
        <a:bodyPr/>
        <a:lstStyle/>
        <a:p>
          <a:endParaRPr lang="en-US"/>
        </a:p>
      </dgm:t>
    </dgm:pt>
    <dgm:pt modelId="{3DEEB423-C7CC-C44C-AD16-05F121D24B6A}">
      <dgm:prSet/>
      <dgm:spPr/>
      <dgm:t>
        <a:bodyPr/>
        <a:lstStyle/>
        <a:p>
          <a:r>
            <a:rPr lang="en-US" dirty="0">
              <a:latin typeface="Calibri" panose="020F0502020204030204" pitchFamily="34" charset="0"/>
              <a:cs typeface="Calibri" panose="020F0502020204030204" pitchFamily="34" charset="0"/>
            </a:rPr>
            <a:t>Implement a standardized CLABSI prevention bundle </a:t>
          </a:r>
        </a:p>
      </dgm:t>
    </dgm:pt>
    <dgm:pt modelId="{39CE9150-E1F1-644B-8815-0D920EBE0F82}" type="parTrans" cxnId="{1C339125-B519-9A41-9061-7DE423B0B0A1}">
      <dgm:prSet/>
      <dgm:spPr/>
      <dgm:t>
        <a:bodyPr/>
        <a:lstStyle/>
        <a:p>
          <a:endParaRPr lang="en-US"/>
        </a:p>
      </dgm:t>
    </dgm:pt>
    <dgm:pt modelId="{797A087F-02E3-7348-A577-B6AA8231B876}" type="sibTrans" cxnId="{1C339125-B519-9A41-9061-7DE423B0B0A1}">
      <dgm:prSet/>
      <dgm:spPr/>
      <dgm:t>
        <a:bodyPr/>
        <a:lstStyle/>
        <a:p>
          <a:endParaRPr lang="en-US"/>
        </a:p>
      </dgm:t>
    </dgm:pt>
    <dgm:pt modelId="{DB540595-0E1F-AB46-848F-FD8B1C56EA94}">
      <dgm:prSet/>
      <dgm:spPr/>
      <dgm:t>
        <a:bodyPr/>
        <a:lstStyle/>
        <a:p>
          <a:r>
            <a:rPr lang="en-US" dirty="0">
              <a:latin typeface="Calibri" panose="020F0502020204030204" pitchFamily="34" charset="0"/>
              <a:cs typeface="Calibri" panose="020F0502020204030204" pitchFamily="34" charset="0"/>
            </a:rPr>
            <a:t>Implement targeted staff education to improve line-maintenance competency </a:t>
          </a:r>
        </a:p>
      </dgm:t>
    </dgm:pt>
    <dgm:pt modelId="{B7D2F7B3-B5FE-5E40-A8CB-9E906B8267E7}" type="parTrans" cxnId="{715BF191-0267-F540-8F48-C77A9290F06F}">
      <dgm:prSet/>
      <dgm:spPr/>
      <dgm:t>
        <a:bodyPr/>
        <a:lstStyle/>
        <a:p>
          <a:endParaRPr lang="en-US"/>
        </a:p>
      </dgm:t>
    </dgm:pt>
    <dgm:pt modelId="{37AECF3A-5384-E746-BA6B-F36BD7B877A4}" type="sibTrans" cxnId="{715BF191-0267-F540-8F48-C77A9290F06F}">
      <dgm:prSet/>
      <dgm:spPr/>
      <dgm:t>
        <a:bodyPr/>
        <a:lstStyle/>
        <a:p>
          <a:endParaRPr lang="en-US"/>
        </a:p>
      </dgm:t>
    </dgm:pt>
    <dgm:pt modelId="{F90B111D-F03A-C94E-8575-7065CADFAFA5}" type="pres">
      <dgm:prSet presAssocID="{B6924942-56FC-5242-922D-17063B155B97}" presName="linearFlow" presStyleCnt="0">
        <dgm:presLayoutVars>
          <dgm:dir/>
          <dgm:resizeHandles val="exact"/>
        </dgm:presLayoutVars>
      </dgm:prSet>
      <dgm:spPr/>
    </dgm:pt>
    <dgm:pt modelId="{51DFCFEF-CFF8-2343-BB51-3D80A1520AD2}" type="pres">
      <dgm:prSet presAssocID="{3DEEB423-C7CC-C44C-AD16-05F121D24B6A}" presName="composite" presStyleCnt="0"/>
      <dgm:spPr/>
    </dgm:pt>
    <dgm:pt modelId="{2FB55C62-6D33-434B-9034-E2400A5179FA}" type="pres">
      <dgm:prSet presAssocID="{3DEEB423-C7CC-C44C-AD16-05F121D24B6A}" presName="imgShp" presStyleLbl="fgImgPlace1" presStyleIdx="0" presStyleCnt="3"/>
      <dgm:spPr>
        <a:blipFill>
          <a:blip xmlns:r="http://schemas.openxmlformats.org/officeDocument/2006/relationships" r:embed="rId1"/>
          <a:srcRect/>
          <a:stretch>
            <a:fillRect l="-1000" r="-1000"/>
          </a:stretch>
        </a:blipFill>
      </dgm:spPr>
    </dgm:pt>
    <dgm:pt modelId="{3C951B27-5836-D142-8A60-1464324F9502}" type="pres">
      <dgm:prSet presAssocID="{3DEEB423-C7CC-C44C-AD16-05F121D24B6A}" presName="txShp" presStyleLbl="node1" presStyleIdx="0" presStyleCnt="3">
        <dgm:presLayoutVars>
          <dgm:bulletEnabled val="1"/>
        </dgm:presLayoutVars>
      </dgm:prSet>
      <dgm:spPr/>
    </dgm:pt>
    <dgm:pt modelId="{12B3055C-55F8-6A40-8895-431AC8D12444}" type="pres">
      <dgm:prSet presAssocID="{797A087F-02E3-7348-A577-B6AA8231B876}" presName="spacing" presStyleCnt="0"/>
      <dgm:spPr/>
    </dgm:pt>
    <dgm:pt modelId="{DB415C32-A9F6-1E40-9C19-9CC70868C895}" type="pres">
      <dgm:prSet presAssocID="{DB540595-0E1F-AB46-848F-FD8B1C56EA94}" presName="composite" presStyleCnt="0"/>
      <dgm:spPr/>
    </dgm:pt>
    <dgm:pt modelId="{F2DDE152-DCA6-EA4A-B49F-F18D4720C61C}" type="pres">
      <dgm:prSet presAssocID="{DB540595-0E1F-AB46-848F-FD8B1C56EA94}" presName="imgShp" presStyleLbl="fgImgPlace1" presStyleIdx="1" presStyleCnt="3"/>
      <dgm:spPr>
        <a:blipFill>
          <a:blip xmlns:r="http://schemas.openxmlformats.org/officeDocument/2006/relationships" r:embed="rId2"/>
          <a:srcRect/>
          <a:stretch>
            <a:fillRect l="-4000" r="-4000"/>
          </a:stretch>
        </a:blipFill>
      </dgm:spPr>
    </dgm:pt>
    <dgm:pt modelId="{9A0116EC-50C5-954B-98F6-025E49D30ABB}" type="pres">
      <dgm:prSet presAssocID="{DB540595-0E1F-AB46-848F-FD8B1C56EA94}" presName="txShp" presStyleLbl="node1" presStyleIdx="1" presStyleCnt="3">
        <dgm:presLayoutVars>
          <dgm:bulletEnabled val="1"/>
        </dgm:presLayoutVars>
      </dgm:prSet>
      <dgm:spPr/>
    </dgm:pt>
    <dgm:pt modelId="{B6A4E8B9-73EE-2444-B268-25E1956D93C6}" type="pres">
      <dgm:prSet presAssocID="{37AECF3A-5384-E746-BA6B-F36BD7B877A4}" presName="spacing" presStyleCnt="0"/>
      <dgm:spPr/>
    </dgm:pt>
    <dgm:pt modelId="{31D5A2F9-2452-894B-96EB-550B272126B5}" type="pres">
      <dgm:prSet presAssocID="{20FF9E33-A564-C845-BC35-7D6237688946}" presName="composite" presStyleCnt="0"/>
      <dgm:spPr/>
    </dgm:pt>
    <dgm:pt modelId="{2D9603EE-F8DA-9147-9A61-4AE39E846F89}" type="pres">
      <dgm:prSet presAssocID="{20FF9E33-A564-C845-BC35-7D6237688946}" presName="imgShp" presStyleLbl="fgImgPlace1" presStyleIdx="2" presStyleCnt="3"/>
      <dgm:spPr>
        <a:blipFill>
          <a:blip xmlns:r="http://schemas.openxmlformats.org/officeDocument/2006/relationships" r:embed="rId3"/>
          <a:srcRect/>
          <a:stretch>
            <a:fillRect l="-3000" r="-3000"/>
          </a:stretch>
        </a:blipFill>
      </dgm:spPr>
    </dgm:pt>
    <dgm:pt modelId="{670FFAD4-30DD-C64D-91F0-B917D720A4D9}" type="pres">
      <dgm:prSet presAssocID="{20FF9E33-A564-C845-BC35-7D6237688946}" presName="txShp" presStyleLbl="node1" presStyleIdx="2" presStyleCnt="3">
        <dgm:presLayoutVars>
          <dgm:bulletEnabled val="1"/>
        </dgm:presLayoutVars>
      </dgm:prSet>
      <dgm:spPr/>
    </dgm:pt>
  </dgm:ptLst>
  <dgm:cxnLst>
    <dgm:cxn modelId="{C6DD3406-E55A-0F44-AC1A-12438A53A0B3}" type="presOf" srcId="{3DEEB423-C7CC-C44C-AD16-05F121D24B6A}" destId="{3C951B27-5836-D142-8A60-1464324F9502}" srcOrd="0" destOrd="0" presId="urn:microsoft.com/office/officeart/2005/8/layout/vList3"/>
    <dgm:cxn modelId="{1C339125-B519-9A41-9061-7DE423B0B0A1}" srcId="{B6924942-56FC-5242-922D-17063B155B97}" destId="{3DEEB423-C7CC-C44C-AD16-05F121D24B6A}" srcOrd="0" destOrd="0" parTransId="{39CE9150-E1F1-644B-8815-0D920EBE0F82}" sibTransId="{797A087F-02E3-7348-A577-B6AA8231B876}"/>
    <dgm:cxn modelId="{2EC6302C-E3C3-DE46-98FB-D19A7B52F7BC}" type="presOf" srcId="{20FF9E33-A564-C845-BC35-7D6237688946}" destId="{670FFAD4-30DD-C64D-91F0-B917D720A4D9}" srcOrd="0" destOrd="0" presId="urn:microsoft.com/office/officeart/2005/8/layout/vList3"/>
    <dgm:cxn modelId="{A2279D3B-3FB6-6C4C-8E78-C7125DFF39B6}" type="presOf" srcId="{B6924942-56FC-5242-922D-17063B155B97}" destId="{F90B111D-F03A-C94E-8575-7065CADFAFA5}" srcOrd="0" destOrd="0" presId="urn:microsoft.com/office/officeart/2005/8/layout/vList3"/>
    <dgm:cxn modelId="{7B203670-60F3-F648-8209-6984C1776F24}" srcId="{B6924942-56FC-5242-922D-17063B155B97}" destId="{20FF9E33-A564-C845-BC35-7D6237688946}" srcOrd="2" destOrd="0" parTransId="{8D77671E-89B6-734B-8BC4-8436E6FE343D}" sibTransId="{94E1DE82-7EF6-974E-BBAD-1BD3E6E2567C}"/>
    <dgm:cxn modelId="{715BF191-0267-F540-8F48-C77A9290F06F}" srcId="{B6924942-56FC-5242-922D-17063B155B97}" destId="{DB540595-0E1F-AB46-848F-FD8B1C56EA94}" srcOrd="1" destOrd="0" parTransId="{B7D2F7B3-B5FE-5E40-A8CB-9E906B8267E7}" sibTransId="{37AECF3A-5384-E746-BA6B-F36BD7B877A4}"/>
    <dgm:cxn modelId="{ED8452BB-09EB-B541-984E-9221D1445769}" type="presOf" srcId="{DB540595-0E1F-AB46-848F-FD8B1C56EA94}" destId="{9A0116EC-50C5-954B-98F6-025E49D30ABB}" srcOrd="0" destOrd="0" presId="urn:microsoft.com/office/officeart/2005/8/layout/vList3"/>
    <dgm:cxn modelId="{85E0C35E-7CF9-0C4F-9C4A-EFE132E3ECCD}" type="presParOf" srcId="{F90B111D-F03A-C94E-8575-7065CADFAFA5}" destId="{51DFCFEF-CFF8-2343-BB51-3D80A1520AD2}" srcOrd="0" destOrd="0" presId="urn:microsoft.com/office/officeart/2005/8/layout/vList3"/>
    <dgm:cxn modelId="{A26D7DB6-8C70-F240-922D-11A832EFE168}" type="presParOf" srcId="{51DFCFEF-CFF8-2343-BB51-3D80A1520AD2}" destId="{2FB55C62-6D33-434B-9034-E2400A5179FA}" srcOrd="0" destOrd="0" presId="urn:microsoft.com/office/officeart/2005/8/layout/vList3"/>
    <dgm:cxn modelId="{610A7FC1-B2AC-2442-B818-81EC2CEA06A4}" type="presParOf" srcId="{51DFCFEF-CFF8-2343-BB51-3D80A1520AD2}" destId="{3C951B27-5836-D142-8A60-1464324F9502}" srcOrd="1" destOrd="0" presId="urn:microsoft.com/office/officeart/2005/8/layout/vList3"/>
    <dgm:cxn modelId="{6A35FE98-2506-B447-815F-E951C65CB311}" type="presParOf" srcId="{F90B111D-F03A-C94E-8575-7065CADFAFA5}" destId="{12B3055C-55F8-6A40-8895-431AC8D12444}" srcOrd="1" destOrd="0" presId="urn:microsoft.com/office/officeart/2005/8/layout/vList3"/>
    <dgm:cxn modelId="{8A055CD0-7CAB-2C44-90C7-2535CB3CC1BB}" type="presParOf" srcId="{F90B111D-F03A-C94E-8575-7065CADFAFA5}" destId="{DB415C32-A9F6-1E40-9C19-9CC70868C895}" srcOrd="2" destOrd="0" presId="urn:microsoft.com/office/officeart/2005/8/layout/vList3"/>
    <dgm:cxn modelId="{7EFF4392-3CB4-5B41-AD8A-33532F08AA1B}" type="presParOf" srcId="{DB415C32-A9F6-1E40-9C19-9CC70868C895}" destId="{F2DDE152-DCA6-EA4A-B49F-F18D4720C61C}" srcOrd="0" destOrd="0" presId="urn:microsoft.com/office/officeart/2005/8/layout/vList3"/>
    <dgm:cxn modelId="{F0FD6767-037C-624A-8069-90907660D3C0}" type="presParOf" srcId="{DB415C32-A9F6-1E40-9C19-9CC70868C895}" destId="{9A0116EC-50C5-954B-98F6-025E49D30ABB}" srcOrd="1" destOrd="0" presId="urn:microsoft.com/office/officeart/2005/8/layout/vList3"/>
    <dgm:cxn modelId="{3EB6CACA-5428-F94B-80CC-A3A257F99581}" type="presParOf" srcId="{F90B111D-F03A-C94E-8575-7065CADFAFA5}" destId="{B6A4E8B9-73EE-2444-B268-25E1956D93C6}" srcOrd="3" destOrd="0" presId="urn:microsoft.com/office/officeart/2005/8/layout/vList3"/>
    <dgm:cxn modelId="{29CAFA7A-61DD-884E-AFB8-5F489524A1F4}" type="presParOf" srcId="{F90B111D-F03A-C94E-8575-7065CADFAFA5}" destId="{31D5A2F9-2452-894B-96EB-550B272126B5}" srcOrd="4" destOrd="0" presId="urn:microsoft.com/office/officeart/2005/8/layout/vList3"/>
    <dgm:cxn modelId="{9520C876-A6D6-E44D-8639-B88D1B6E8727}" type="presParOf" srcId="{31D5A2F9-2452-894B-96EB-550B272126B5}" destId="{2D9603EE-F8DA-9147-9A61-4AE39E846F89}" srcOrd="0" destOrd="0" presId="urn:microsoft.com/office/officeart/2005/8/layout/vList3"/>
    <dgm:cxn modelId="{0D0199C3-9A4D-AF4D-B327-55ADD646D3F7}" type="presParOf" srcId="{31D5A2F9-2452-894B-96EB-550B272126B5}" destId="{670FFAD4-30DD-C64D-91F0-B917D720A4D9}"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64AA40-F307-F140-BE4D-304D3A9B72A2}">
      <dsp:nvSpPr>
        <dsp:cNvPr id="0" name=""/>
        <dsp:cNvSpPr/>
      </dsp:nvSpPr>
      <dsp:spPr>
        <a:xfrm>
          <a:off x="1801240" y="220133"/>
          <a:ext cx="4368800" cy="1517226"/>
        </a:xfrm>
        <a:prstGeom prst="ellipse">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E2F857B-2866-A440-AD2A-5AA7C881003A}">
      <dsp:nvSpPr>
        <dsp:cNvPr id="0" name=""/>
        <dsp:cNvSpPr/>
      </dsp:nvSpPr>
      <dsp:spPr>
        <a:xfrm>
          <a:off x="3569080" y="3935306"/>
          <a:ext cx="846666" cy="541866"/>
        </a:xfrm>
        <a:prstGeom prst="downArrow">
          <a:avLst/>
        </a:prstGeom>
        <a:gradFill rotWithShape="0">
          <a:gsLst>
            <a:gs pos="0">
              <a:schemeClr val="accent2">
                <a:tint val="40000"/>
                <a:hueOff val="0"/>
                <a:satOff val="0"/>
                <a:lumOff val="0"/>
                <a:alphaOff val="0"/>
                <a:tint val="60000"/>
                <a:lumMod val="110000"/>
              </a:schemeClr>
            </a:gs>
            <a:gs pos="100000">
              <a:schemeClr val="accent2">
                <a:tint val="40000"/>
                <a:hueOff val="0"/>
                <a:satOff val="0"/>
                <a:lumOff val="0"/>
                <a:alphaOff val="0"/>
                <a:tint val="82000"/>
              </a:schemeClr>
            </a:gs>
          </a:gsLst>
          <a:lin ang="5400000" scaled="0"/>
        </a:gradFill>
        <a:ln w="9525" cap="rnd" cmpd="sng" algn="ctr">
          <a:solidFill>
            <a:schemeClr val="lt1">
              <a:hueOff val="0"/>
              <a:satOff val="0"/>
              <a:lumOff val="0"/>
              <a:alphaOff val="0"/>
            </a:schemeClr>
          </a:solidFill>
          <a:prstDash val="solid"/>
        </a:ln>
        <a:effectLst/>
        <a:scene3d>
          <a:camera prst="orthographicFront"/>
          <a:lightRig rig="flat" dir="t"/>
        </a:scene3d>
        <a:sp3d prstMaterial="dkEdge">
          <a:bevelT w="8200" h="38100"/>
        </a:sp3d>
      </dsp:spPr>
      <dsp:style>
        <a:lnRef idx="1">
          <a:scrgbClr r="0" g="0" b="0"/>
        </a:lnRef>
        <a:fillRef idx="2">
          <a:scrgbClr r="0" g="0" b="0"/>
        </a:fillRef>
        <a:effectRef idx="1">
          <a:scrgbClr r="0" g="0" b="0"/>
        </a:effectRef>
        <a:fontRef idx="minor"/>
      </dsp:style>
    </dsp:sp>
    <dsp:sp modelId="{18572D83-F8E5-5C44-B463-969BCCE2292E}">
      <dsp:nvSpPr>
        <dsp:cNvPr id="0" name=""/>
        <dsp:cNvSpPr/>
      </dsp:nvSpPr>
      <dsp:spPr>
        <a:xfrm>
          <a:off x="2628494" y="4368800"/>
          <a:ext cx="2727838" cy="1016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US" sz="1400" b="1" kern="1200" dirty="0">
              <a:latin typeface="Calibri" panose="020F0502020204030204" pitchFamily="34" charset="0"/>
              <a:cs typeface="Calibri" panose="020F0502020204030204" pitchFamily="34" charset="0"/>
            </a:rPr>
            <a:t>NUMERATOR</a:t>
          </a:r>
        </a:p>
        <a:p>
          <a:pPr marL="0" lvl="0" indent="0" algn="ctr" defTabSz="622300">
            <a:lnSpc>
              <a:spcPct val="90000"/>
            </a:lnSpc>
            <a:spcBef>
              <a:spcPct val="0"/>
            </a:spcBef>
            <a:spcAft>
              <a:spcPct val="35000"/>
            </a:spcAft>
            <a:buNone/>
          </a:pPr>
          <a:r>
            <a:rPr lang="en-US" sz="1400" b="1" kern="1200" dirty="0">
              <a:latin typeface="Calibri" panose="020F0502020204030204" pitchFamily="34" charset="0"/>
              <a:cs typeface="Calibri" panose="020F0502020204030204" pitchFamily="34" charset="0"/>
            </a:rPr>
            <a:t>Hospital Discharges with CLABSI </a:t>
          </a:r>
        </a:p>
        <a:p>
          <a:pPr marL="0" lvl="0" indent="0" algn="ctr" defTabSz="622300">
            <a:lnSpc>
              <a:spcPct val="90000"/>
            </a:lnSpc>
            <a:spcBef>
              <a:spcPct val="0"/>
            </a:spcBef>
            <a:spcAft>
              <a:spcPct val="35000"/>
            </a:spcAft>
            <a:buNone/>
          </a:pPr>
          <a:r>
            <a:rPr lang="en-US" sz="1400" b="1" kern="1200" dirty="0">
              <a:latin typeface="Calibri" panose="020F0502020204030204" pitchFamily="34" charset="0"/>
              <a:cs typeface="Calibri" panose="020F0502020204030204" pitchFamily="34" charset="0"/>
            </a:rPr>
            <a:t>in “Preventable” Range</a:t>
          </a:r>
        </a:p>
      </dsp:txBody>
      <dsp:txXfrm>
        <a:off x="2628494" y="4368800"/>
        <a:ext cx="2727838" cy="1016000"/>
      </dsp:txXfrm>
    </dsp:sp>
    <dsp:sp modelId="{7F584838-557F-4043-9661-AF8803B3012B}">
      <dsp:nvSpPr>
        <dsp:cNvPr id="0" name=""/>
        <dsp:cNvSpPr/>
      </dsp:nvSpPr>
      <dsp:spPr>
        <a:xfrm>
          <a:off x="2849938" y="2627145"/>
          <a:ext cx="2314011" cy="1036259"/>
        </a:xfrm>
        <a:prstGeom prst="ellipse">
          <a:avLst/>
        </a:prstGeom>
        <a:gradFill rotWithShape="0">
          <a:gsLst>
            <a:gs pos="0">
              <a:schemeClr val="accent2">
                <a:hueOff val="0"/>
                <a:satOff val="0"/>
                <a:lumOff val="0"/>
                <a:alphaOff val="0"/>
                <a:tint val="60000"/>
                <a:lumMod val="110000"/>
              </a:schemeClr>
            </a:gs>
            <a:gs pos="100000">
              <a:schemeClr val="accent2">
                <a:hueOff val="0"/>
                <a:satOff val="0"/>
                <a:lumOff val="0"/>
                <a:alphaOff val="0"/>
                <a:tint val="82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b="1" kern="1200">
              <a:latin typeface="Calibri" panose="020F0502020204030204" pitchFamily="34" charset="0"/>
              <a:cs typeface="Calibri" panose="020F0502020204030204" pitchFamily="34" charset="0"/>
            </a:rPr>
            <a:t>Exclude LOS&lt;2 </a:t>
          </a:r>
          <a:r>
            <a:rPr lang="en-US" sz="1600" b="1" kern="1200">
              <a:latin typeface="Calibri" panose="020F0502020204030204" pitchFamily="34" charset="0"/>
              <a:cs typeface="Calibri" panose="020F0502020204030204" pitchFamily="34" charset="0"/>
            </a:rPr>
            <a:t>days</a:t>
          </a:r>
          <a:r>
            <a:rPr lang="en-US" sz="1500" b="1" kern="1200">
              <a:latin typeface="Calibri" panose="020F0502020204030204" pitchFamily="34" charset="0"/>
              <a:cs typeface="Calibri" panose="020F0502020204030204" pitchFamily="34" charset="0"/>
            </a:rPr>
            <a:t>, missing core data, ungroupable DRG</a:t>
          </a:r>
          <a:endParaRPr lang="en-US" sz="1500" b="1" kern="1200" dirty="0">
            <a:latin typeface="Calibri" panose="020F0502020204030204" pitchFamily="34" charset="0"/>
            <a:cs typeface="Calibri" panose="020F0502020204030204" pitchFamily="34" charset="0"/>
          </a:endParaRPr>
        </a:p>
      </dsp:txBody>
      <dsp:txXfrm>
        <a:off x="3188817" y="2778902"/>
        <a:ext cx="1636253" cy="732745"/>
      </dsp:txXfrm>
    </dsp:sp>
    <dsp:sp modelId="{AF585BF7-8433-1847-8972-B92DE17CF8C2}">
      <dsp:nvSpPr>
        <dsp:cNvPr id="0" name=""/>
        <dsp:cNvSpPr/>
      </dsp:nvSpPr>
      <dsp:spPr>
        <a:xfrm>
          <a:off x="2112017" y="1338668"/>
          <a:ext cx="3793190" cy="1256370"/>
        </a:xfrm>
        <a:prstGeom prst="ellipse">
          <a:avLst/>
        </a:prstGeom>
        <a:gradFill rotWithShape="0">
          <a:gsLst>
            <a:gs pos="0">
              <a:schemeClr val="accent3">
                <a:hueOff val="0"/>
                <a:satOff val="0"/>
                <a:lumOff val="0"/>
                <a:alphaOff val="0"/>
                <a:tint val="60000"/>
                <a:lumMod val="110000"/>
              </a:schemeClr>
            </a:gs>
            <a:gs pos="100000">
              <a:schemeClr val="accent3">
                <a:hueOff val="0"/>
                <a:satOff val="0"/>
                <a:lumOff val="0"/>
                <a:alphaOff val="0"/>
                <a:tint val="82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b="1" kern="1200">
              <a:latin typeface="Calibri" panose="020F0502020204030204" pitchFamily="34" charset="0"/>
              <a:cs typeface="Calibri" panose="020F0502020204030204" pitchFamily="34" charset="0"/>
            </a:rPr>
            <a:t>Exclude POA Infections, Cancer, Immunocompromised Dx </a:t>
          </a:r>
          <a:endParaRPr lang="en-US" sz="1800" b="1" kern="1200" dirty="0">
            <a:latin typeface="Calibri" panose="020F0502020204030204" pitchFamily="34" charset="0"/>
            <a:cs typeface="Calibri" panose="020F0502020204030204" pitchFamily="34" charset="0"/>
          </a:endParaRPr>
        </a:p>
      </dsp:txBody>
      <dsp:txXfrm>
        <a:off x="2667517" y="1522659"/>
        <a:ext cx="2682190" cy="888388"/>
      </dsp:txXfrm>
    </dsp:sp>
    <dsp:sp modelId="{DF4E78C9-57C4-7148-9388-EA483C5FDF12}">
      <dsp:nvSpPr>
        <dsp:cNvPr id="0" name=""/>
        <dsp:cNvSpPr/>
      </dsp:nvSpPr>
      <dsp:spPr>
        <a:xfrm>
          <a:off x="1743601" y="138621"/>
          <a:ext cx="4689134" cy="1109807"/>
        </a:xfrm>
        <a:prstGeom prst="ellipse">
          <a:avLst/>
        </a:prstGeom>
        <a:gradFill rotWithShape="0">
          <a:gsLst>
            <a:gs pos="0">
              <a:schemeClr val="accent4">
                <a:hueOff val="0"/>
                <a:satOff val="0"/>
                <a:lumOff val="0"/>
                <a:alphaOff val="0"/>
                <a:tint val="60000"/>
                <a:lumMod val="110000"/>
              </a:schemeClr>
            </a:gs>
            <a:gs pos="100000">
              <a:schemeClr val="accent4">
                <a:hueOff val="0"/>
                <a:satOff val="0"/>
                <a:lumOff val="0"/>
                <a:alphaOff val="0"/>
                <a:tint val="82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b="1" kern="1200" dirty="0">
              <a:latin typeface="Calibri" panose="020F0502020204030204" pitchFamily="34" charset="0"/>
              <a:cs typeface="Calibri" panose="020F0502020204030204" pitchFamily="34" charset="0"/>
            </a:rPr>
            <a:t>DENOMINATOR</a:t>
          </a:r>
        </a:p>
        <a:p>
          <a:pPr marL="0" lvl="0" indent="0" algn="ctr" defTabSz="889000">
            <a:lnSpc>
              <a:spcPct val="90000"/>
            </a:lnSpc>
            <a:spcBef>
              <a:spcPct val="0"/>
            </a:spcBef>
            <a:spcAft>
              <a:spcPct val="35000"/>
            </a:spcAft>
            <a:buNone/>
          </a:pPr>
          <a:r>
            <a:rPr lang="en-US" sz="1800" b="1" kern="1200" dirty="0">
              <a:latin typeface="Calibri" panose="020F0502020204030204" pitchFamily="34" charset="0"/>
              <a:cs typeface="Calibri" panose="020F0502020204030204" pitchFamily="34" charset="0"/>
            </a:rPr>
            <a:t>Hospital Discharges meeting </a:t>
          </a:r>
          <a:br>
            <a:rPr lang="en-US" sz="1800" b="1" kern="1200" dirty="0">
              <a:latin typeface="Calibri" panose="020F0502020204030204" pitchFamily="34" charset="0"/>
              <a:cs typeface="Calibri" panose="020F0502020204030204" pitchFamily="34" charset="0"/>
            </a:rPr>
          </a:br>
          <a:r>
            <a:rPr lang="en-US" sz="1800" b="1" kern="1200" dirty="0">
              <a:latin typeface="Calibri" panose="020F0502020204030204" pitchFamily="34" charset="0"/>
              <a:cs typeface="Calibri" panose="020F0502020204030204" pitchFamily="34" charset="0"/>
            </a:rPr>
            <a:t>PSI-07 criteria</a:t>
          </a:r>
        </a:p>
      </dsp:txBody>
      <dsp:txXfrm>
        <a:off x="2430309" y="301148"/>
        <a:ext cx="3315718" cy="784753"/>
      </dsp:txXfrm>
    </dsp:sp>
    <dsp:sp modelId="{82413DDE-A555-C04F-924E-9457DAFCB0A4}">
      <dsp:nvSpPr>
        <dsp:cNvPr id="0" name=""/>
        <dsp:cNvSpPr/>
      </dsp:nvSpPr>
      <dsp:spPr>
        <a:xfrm>
          <a:off x="1621747" y="33866"/>
          <a:ext cx="4741333" cy="3793066"/>
        </a:xfrm>
        <a:prstGeom prst="funnel">
          <a:avLst/>
        </a:prstGeom>
        <a:solidFill>
          <a:schemeClr val="lt1">
            <a:alpha val="40000"/>
            <a:hueOff val="0"/>
            <a:satOff val="0"/>
            <a:lumOff val="0"/>
            <a:alphaOff val="0"/>
          </a:schemeClr>
        </a:solidFill>
        <a:ln w="9525" cap="rnd"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951B27-5836-D142-8A60-1464324F9502}">
      <dsp:nvSpPr>
        <dsp:cNvPr id="0" name=""/>
        <dsp:cNvSpPr/>
      </dsp:nvSpPr>
      <dsp:spPr>
        <a:xfrm rot="10800000">
          <a:off x="1745263" y="2042"/>
          <a:ext cx="5434893" cy="1505298"/>
        </a:xfrm>
        <a:prstGeom prst="homePlat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63795" tIns="114300" rIns="213360" bIns="114300" numCol="1" spcCol="1270" anchor="ctr" anchorCtr="0">
          <a:noAutofit/>
        </a:bodyPr>
        <a:lstStyle/>
        <a:p>
          <a:pPr marL="0" lvl="0" indent="0" algn="ctr" defTabSz="1333500">
            <a:lnSpc>
              <a:spcPct val="90000"/>
            </a:lnSpc>
            <a:spcBef>
              <a:spcPct val="0"/>
            </a:spcBef>
            <a:spcAft>
              <a:spcPct val="35000"/>
            </a:spcAft>
            <a:buNone/>
          </a:pPr>
          <a:r>
            <a:rPr lang="en-US" sz="3000" kern="1200" dirty="0">
              <a:latin typeface="Calibri" panose="020F0502020204030204" pitchFamily="34" charset="0"/>
              <a:cs typeface="Calibri" panose="020F0502020204030204" pitchFamily="34" charset="0"/>
            </a:rPr>
            <a:t>Implement a standardized CLABSI prevention bundle </a:t>
          </a:r>
        </a:p>
      </dsp:txBody>
      <dsp:txXfrm rot="10800000">
        <a:off x="2121587" y="2042"/>
        <a:ext cx="5058569" cy="1505298"/>
      </dsp:txXfrm>
    </dsp:sp>
    <dsp:sp modelId="{2FB55C62-6D33-434B-9034-E2400A5179FA}">
      <dsp:nvSpPr>
        <dsp:cNvPr id="0" name=""/>
        <dsp:cNvSpPr/>
      </dsp:nvSpPr>
      <dsp:spPr>
        <a:xfrm>
          <a:off x="992614" y="2042"/>
          <a:ext cx="1505298" cy="1505298"/>
        </a:xfrm>
        <a:prstGeom prst="ellipse">
          <a:avLst/>
        </a:prstGeom>
        <a:blipFill>
          <a:blip xmlns:r="http://schemas.openxmlformats.org/officeDocument/2006/relationships" r:embed="rId1"/>
          <a:srcRect/>
          <a:stretch>
            <a:fillRect l="-1000" r="-1000"/>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A0116EC-50C5-954B-98F6-025E49D30ABB}">
      <dsp:nvSpPr>
        <dsp:cNvPr id="0" name=""/>
        <dsp:cNvSpPr/>
      </dsp:nvSpPr>
      <dsp:spPr>
        <a:xfrm rot="10800000">
          <a:off x="1745263" y="1956684"/>
          <a:ext cx="5434893" cy="1505298"/>
        </a:xfrm>
        <a:prstGeom prst="homePlat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63795" tIns="114300" rIns="213360" bIns="114300" numCol="1" spcCol="1270" anchor="ctr" anchorCtr="0">
          <a:noAutofit/>
        </a:bodyPr>
        <a:lstStyle/>
        <a:p>
          <a:pPr marL="0" lvl="0" indent="0" algn="ctr" defTabSz="1333500">
            <a:lnSpc>
              <a:spcPct val="90000"/>
            </a:lnSpc>
            <a:spcBef>
              <a:spcPct val="0"/>
            </a:spcBef>
            <a:spcAft>
              <a:spcPct val="35000"/>
            </a:spcAft>
            <a:buNone/>
          </a:pPr>
          <a:r>
            <a:rPr lang="en-US" sz="3000" kern="1200" dirty="0">
              <a:latin typeface="Calibri" panose="020F0502020204030204" pitchFamily="34" charset="0"/>
              <a:cs typeface="Calibri" panose="020F0502020204030204" pitchFamily="34" charset="0"/>
            </a:rPr>
            <a:t>Implement targeted staff education to improve line-maintenance competency </a:t>
          </a:r>
        </a:p>
      </dsp:txBody>
      <dsp:txXfrm rot="10800000">
        <a:off x="2121587" y="1956684"/>
        <a:ext cx="5058569" cy="1505298"/>
      </dsp:txXfrm>
    </dsp:sp>
    <dsp:sp modelId="{F2DDE152-DCA6-EA4A-B49F-F18D4720C61C}">
      <dsp:nvSpPr>
        <dsp:cNvPr id="0" name=""/>
        <dsp:cNvSpPr/>
      </dsp:nvSpPr>
      <dsp:spPr>
        <a:xfrm>
          <a:off x="992614" y="1956684"/>
          <a:ext cx="1505298" cy="1505298"/>
        </a:xfrm>
        <a:prstGeom prst="ellipse">
          <a:avLst/>
        </a:prstGeom>
        <a:blipFill>
          <a:blip xmlns:r="http://schemas.openxmlformats.org/officeDocument/2006/relationships" r:embed="rId2"/>
          <a:srcRect/>
          <a:stretch>
            <a:fillRect l="-4000" r="-4000"/>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70FFAD4-30DD-C64D-91F0-B917D720A4D9}">
      <dsp:nvSpPr>
        <dsp:cNvPr id="0" name=""/>
        <dsp:cNvSpPr/>
      </dsp:nvSpPr>
      <dsp:spPr>
        <a:xfrm rot="10800000">
          <a:off x="1745263" y="3911325"/>
          <a:ext cx="5434893" cy="1505298"/>
        </a:xfrm>
        <a:prstGeom prst="homePlat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63795" tIns="114300" rIns="213360" bIns="114300" numCol="1" spcCol="1270" anchor="ctr" anchorCtr="0">
          <a:noAutofit/>
        </a:bodyPr>
        <a:lstStyle/>
        <a:p>
          <a:pPr marL="0" lvl="0" indent="0" algn="ctr" defTabSz="1333500">
            <a:lnSpc>
              <a:spcPct val="90000"/>
            </a:lnSpc>
            <a:spcBef>
              <a:spcPct val="0"/>
            </a:spcBef>
            <a:spcAft>
              <a:spcPct val="35000"/>
            </a:spcAft>
            <a:buFont typeface="Arial" panose="020B0604020202020204" pitchFamily="34" charset="0"/>
            <a:buNone/>
          </a:pPr>
          <a:r>
            <a:rPr lang="en-US" sz="3000" kern="1200" dirty="0">
              <a:latin typeface="Calibri" panose="020F0502020204030204" pitchFamily="34" charset="0"/>
              <a:cs typeface="Calibri" panose="020F0502020204030204" pitchFamily="34" charset="0"/>
            </a:rPr>
            <a:t>Strengthen surveillance using real-time SIR dashboards</a:t>
          </a:r>
          <a:endParaRPr lang="en-US" sz="3000" kern="1200" dirty="0"/>
        </a:p>
      </dsp:txBody>
      <dsp:txXfrm rot="10800000">
        <a:off x="2121587" y="3911325"/>
        <a:ext cx="5058569" cy="1505298"/>
      </dsp:txXfrm>
    </dsp:sp>
    <dsp:sp modelId="{2D9603EE-F8DA-9147-9A61-4AE39E846F89}">
      <dsp:nvSpPr>
        <dsp:cNvPr id="0" name=""/>
        <dsp:cNvSpPr/>
      </dsp:nvSpPr>
      <dsp:spPr>
        <a:xfrm>
          <a:off x="992614" y="3911325"/>
          <a:ext cx="1505298" cy="1505298"/>
        </a:xfrm>
        <a:prstGeom prst="ellipse">
          <a:avLst/>
        </a:prstGeom>
        <a:blipFill>
          <a:blip xmlns:r="http://schemas.openxmlformats.org/officeDocument/2006/relationships" r:embed="rId3"/>
          <a:srcRect/>
          <a:stretch>
            <a:fillRect l="-3000" r="-3000"/>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2.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C83B323-7EB0-3E44-996C-9EB43AFEB4A3}" type="datetimeFigureOut">
              <a:rPr lang="en-US" smtClean="0"/>
              <a:t>11/28/25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0A9ADD8-9480-8E4B-A85B-C097A0B86367}" type="slidenum">
              <a:rPr lang="en-US" smtClean="0"/>
              <a:t>‹#›</a:t>
            </a:fld>
            <a:endParaRPr lang="en-US"/>
          </a:p>
        </p:txBody>
      </p:sp>
    </p:spTree>
    <p:extLst>
      <p:ext uri="{BB962C8B-B14F-4D97-AF65-F5344CB8AC3E}">
        <p14:creationId xmlns:p14="http://schemas.microsoft.com/office/powerpoint/2010/main" val="28729055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0A9ADD8-9480-8E4B-A85B-C097A0B86367}" type="slidenum">
              <a:rPr lang="en-US" smtClean="0"/>
              <a:t>1</a:t>
            </a:fld>
            <a:endParaRPr lang="en-US"/>
          </a:p>
        </p:txBody>
      </p:sp>
    </p:spTree>
    <p:extLst>
      <p:ext uri="{BB962C8B-B14F-4D97-AF65-F5344CB8AC3E}">
        <p14:creationId xmlns:p14="http://schemas.microsoft.com/office/powerpoint/2010/main" val="32943484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a:p>
            <a:pPr marL="0" indent="0">
              <a:buFont typeface="Arial" panose="020B0604020202020204" pitchFamily="34" charset="0"/>
              <a:buNone/>
            </a:pPr>
            <a:r>
              <a:rPr lang="en-US" dirty="0"/>
              <a:t>Puerto Rico may not be an official state, but the residents are citizens of the United States. There is a clear and vast disparity in CLABSI rates and research related to CLABSI rates in Puerto Rico. Not only that: residents of the territory have higher rates of many other comorbidities such as diabetes, cardiovascular disease, asthma, and hypertension (McSorley et al., 2024).</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Calibri" panose="020F0502020204030204" pitchFamily="34" charset="0"/>
              <a:cs typeface="Calibri" panose="020F0502020204030204" pitchFamily="34" charset="0"/>
            </a:endParaRPr>
          </a:p>
          <a:p>
            <a:r>
              <a:rPr lang="en-US" b="1" dirty="0"/>
              <a:t>CLABSI Disparities in Puerto Rico</a:t>
            </a:r>
          </a:p>
          <a:p>
            <a:r>
              <a:rPr lang="en-US" dirty="0"/>
              <a:t>Puerto Rico is a U.S. territory, and its residents are U.S. citizens.</a:t>
            </a:r>
          </a:p>
          <a:p>
            <a:r>
              <a:rPr lang="en-US" dirty="0"/>
              <a:t>CLABSI rates show </a:t>
            </a:r>
            <a:r>
              <a:rPr lang="en-US" b="1" dirty="0"/>
              <a:t>significant disparities</a:t>
            </a:r>
            <a:r>
              <a:rPr lang="en-US" dirty="0"/>
              <a:t> compared to stateside facilities.</a:t>
            </a:r>
          </a:p>
          <a:p>
            <a:r>
              <a:rPr lang="en-US" dirty="0"/>
              <a:t>Research on CLABSI in Puerto Rico is </a:t>
            </a:r>
            <a:r>
              <a:rPr lang="en-US" b="1" dirty="0"/>
              <a:t>limited</a:t>
            </a:r>
            <a:r>
              <a:rPr lang="en-US" dirty="0"/>
              <a:t>, contributing to gaps in quality improvement efforts.</a:t>
            </a:r>
          </a:p>
          <a:p>
            <a:r>
              <a:rPr lang="en-US" dirty="0"/>
              <a:t>Puerto Rico experiences </a:t>
            </a:r>
            <a:r>
              <a:rPr lang="en-US" b="1" dirty="0"/>
              <a:t>higher rates of key comorbidities</a:t>
            </a:r>
            <a:r>
              <a:rPr lang="en-US" dirty="0"/>
              <a:t> that increase infection risk, including:</a:t>
            </a:r>
          </a:p>
          <a:p>
            <a:pPr lvl="1"/>
            <a:r>
              <a:rPr lang="en-US" dirty="0"/>
              <a:t>Diabetes</a:t>
            </a:r>
          </a:p>
          <a:p>
            <a:pPr lvl="1"/>
            <a:r>
              <a:rPr lang="en-US" dirty="0"/>
              <a:t>Cardiovascular disease</a:t>
            </a:r>
          </a:p>
          <a:p>
            <a:pPr lvl="1"/>
            <a:r>
              <a:rPr lang="en-US" dirty="0"/>
              <a:t>Asthma</a:t>
            </a:r>
          </a:p>
          <a:p>
            <a:pPr lvl="1"/>
            <a:r>
              <a:rPr lang="en-US" dirty="0"/>
              <a:t>Hypertension</a:t>
            </a:r>
          </a:p>
          <a:p>
            <a:r>
              <a:rPr lang="en-US" dirty="0"/>
              <a:t>These combined factors create a </a:t>
            </a:r>
            <a:r>
              <a:rPr lang="en-US" b="1" dirty="0"/>
              <a:t>high-risk environment</a:t>
            </a:r>
            <a:r>
              <a:rPr lang="en-US" dirty="0"/>
              <a:t> for preventable HAIs and underscore the need for targeted surveillance and support.</a:t>
            </a:r>
          </a:p>
          <a:p>
            <a:endParaRPr lang="en-US" dirty="0"/>
          </a:p>
        </p:txBody>
      </p:sp>
      <p:sp>
        <p:nvSpPr>
          <p:cNvPr id="4" name="Slide Number Placeholder 3"/>
          <p:cNvSpPr>
            <a:spLocks noGrp="1"/>
          </p:cNvSpPr>
          <p:nvPr>
            <p:ph type="sldNum" sz="quarter" idx="5"/>
          </p:nvPr>
        </p:nvSpPr>
        <p:spPr/>
        <p:txBody>
          <a:bodyPr/>
          <a:lstStyle/>
          <a:p>
            <a:fld id="{E0A9ADD8-9480-8E4B-A85B-C097A0B86367}" type="slidenum">
              <a:rPr lang="en-US" smtClean="0"/>
              <a:t>10</a:t>
            </a:fld>
            <a:endParaRPr lang="en-US"/>
          </a:p>
        </p:txBody>
      </p:sp>
    </p:spTree>
    <p:extLst>
      <p:ext uri="{BB962C8B-B14F-4D97-AF65-F5344CB8AC3E}">
        <p14:creationId xmlns:p14="http://schemas.microsoft.com/office/powerpoint/2010/main" val="10114696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b="1" dirty="0"/>
              <a:t>These recommendations are targeted toward CLABSI in Puerto Rico. </a:t>
            </a:r>
          </a:p>
          <a:p>
            <a:pPr marL="0" indent="0">
              <a:buFont typeface="Arial" panose="020B0604020202020204" pitchFamily="34" charset="0"/>
              <a:buNone/>
            </a:pPr>
            <a:r>
              <a:rPr lang="en-US" b="0" dirty="0"/>
              <a:t>I don’t know what kind of standards Puerto Rican hospitals have when it comes to central-line maintenance. They may already have maintenance bundles in place; however, a thorough review and possible overhaul of existing practices may be of great help in reducing CLABSI rates in the territory. If they do not, implementing bundles would be of immense benefit. Al-Khawaja et al. (2021) demonstrated in their study that by implementing standardized CLABSI bundles in Bahrain hospitals, CLABSI rates were reduced to less than one-third of the pre-bundle rate. Therefore: my recommendations would be:</a:t>
            </a:r>
          </a:p>
          <a:p>
            <a:pPr marL="171450" indent="-171450">
              <a:buFont typeface="Arial" panose="020B0604020202020204" pitchFamily="34" charset="0"/>
              <a:buChar char="•"/>
            </a:pPr>
            <a:r>
              <a:rPr lang="en-US" b="1" dirty="0"/>
              <a:t>Implement a standardized CLABSI prevention bundle </a:t>
            </a:r>
            <a:r>
              <a:rPr lang="en-US" b="0" dirty="0"/>
              <a:t>to ensure </a:t>
            </a:r>
            <a:r>
              <a:rPr lang="en-US" dirty="0"/>
              <a:t>consistent use of evidence-based practices such as chlorhexidine prep, sterile technique, and daily review of line-necessity to reduce preventable infections (</a:t>
            </a:r>
            <a:r>
              <a:rPr lang="en-US" dirty="0" err="1"/>
              <a:t>Odada</a:t>
            </a:r>
            <a:r>
              <a:rPr lang="en-US" dirty="0"/>
              <a:t> et al., 2023).</a:t>
            </a:r>
          </a:p>
          <a:p>
            <a:pPr marL="171450" indent="-171450">
              <a:buFont typeface="Arial" panose="020B0604020202020204" pitchFamily="34" charset="0"/>
              <a:buChar char="•"/>
            </a:pPr>
            <a:r>
              <a:rPr lang="en-US" b="1" dirty="0"/>
              <a:t>Implement targeted staff education to improve line-maintenance competency - </a:t>
            </a:r>
            <a:r>
              <a:rPr lang="en-US" dirty="0"/>
              <a:t>Regular refresher training, audits, and return demonstrations to address practice gaps and improve compliance to professional standards.</a:t>
            </a:r>
          </a:p>
          <a:p>
            <a:pPr marL="0" indent="0">
              <a:buFont typeface="Arial" panose="020B0604020202020204" pitchFamily="34" charset="0"/>
              <a:buNone/>
            </a:pPr>
            <a:r>
              <a:rPr lang="en-US" b="1" dirty="0"/>
              <a:t>This recommendation is targeted toward the U.S and Puerto Rico.</a:t>
            </a:r>
          </a:p>
          <a:p>
            <a:pPr marL="171450" indent="-171450">
              <a:buFont typeface="Arial" panose="020B0604020202020204" pitchFamily="34" charset="0"/>
              <a:buChar char="•"/>
            </a:pPr>
            <a:r>
              <a:rPr lang="en-US" b="1" dirty="0"/>
              <a:t>Strengthen surveillance using real-time SIR dashboards </a:t>
            </a:r>
            <a:r>
              <a:rPr lang="en-US" b="0" dirty="0"/>
              <a:t>to i</a:t>
            </a:r>
            <a:r>
              <a:rPr lang="en-US" dirty="0"/>
              <a:t>mprove early detection of rising infection rates and reduce reporting gaps (</a:t>
            </a:r>
            <a:r>
              <a:rPr lang="en-US" sz="1200" dirty="0">
                <a:latin typeface="Calibri" panose="020F0502020204030204" pitchFamily="34" charset="0"/>
                <a:cs typeface="Calibri" panose="020F0502020204030204" pitchFamily="34" charset="0"/>
              </a:rPr>
              <a:t>Sapiano et al., 2025)</a:t>
            </a:r>
            <a:r>
              <a:rPr lang="en-US" dirty="0"/>
              <a:t>.</a:t>
            </a:r>
          </a:p>
          <a:p>
            <a:pPr marL="171450" indent="-171450">
              <a:buFont typeface="Arial" panose="020B0604020202020204" pitchFamily="34" charset="0"/>
              <a:buChar cha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i="1" dirty="0"/>
              <a:t>Note: I created the graphic myself using SmartArt. I utilized ChatGPT to create the thumbnail images (OpenAI, 2025).</a:t>
            </a:r>
          </a:p>
        </p:txBody>
      </p:sp>
      <p:sp>
        <p:nvSpPr>
          <p:cNvPr id="4" name="Slide Number Placeholder 3"/>
          <p:cNvSpPr>
            <a:spLocks noGrp="1"/>
          </p:cNvSpPr>
          <p:nvPr>
            <p:ph type="sldNum" sz="quarter" idx="5"/>
          </p:nvPr>
        </p:nvSpPr>
        <p:spPr/>
        <p:txBody>
          <a:bodyPr/>
          <a:lstStyle/>
          <a:p>
            <a:fld id="{E0A9ADD8-9480-8E4B-A85B-C097A0B86367}" type="slidenum">
              <a:rPr lang="en-US" smtClean="0"/>
              <a:t>11</a:t>
            </a:fld>
            <a:endParaRPr lang="en-US"/>
          </a:p>
        </p:txBody>
      </p:sp>
    </p:spTree>
    <p:extLst>
      <p:ext uri="{BB962C8B-B14F-4D97-AF65-F5344CB8AC3E}">
        <p14:creationId xmlns:p14="http://schemas.microsoft.com/office/powerpoint/2010/main" val="38338768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0A9ADD8-9480-8E4B-A85B-C097A0B86367}" type="slidenum">
              <a:rPr lang="en-US" smtClean="0"/>
              <a:t>12</a:t>
            </a:fld>
            <a:endParaRPr lang="en-US"/>
          </a:p>
        </p:txBody>
      </p:sp>
    </p:spTree>
    <p:extLst>
      <p:ext uri="{BB962C8B-B14F-4D97-AF65-F5344CB8AC3E}">
        <p14:creationId xmlns:p14="http://schemas.microsoft.com/office/powerpoint/2010/main" val="10686700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0A9ADD8-9480-8E4B-A85B-C097A0B86367}" type="slidenum">
              <a:rPr lang="en-US" smtClean="0"/>
              <a:t>13</a:t>
            </a:fld>
            <a:endParaRPr lang="en-US"/>
          </a:p>
        </p:txBody>
      </p:sp>
    </p:spTree>
    <p:extLst>
      <p:ext uri="{BB962C8B-B14F-4D97-AF65-F5344CB8AC3E}">
        <p14:creationId xmlns:p14="http://schemas.microsoft.com/office/powerpoint/2010/main" val="7074444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0A9ADD8-9480-8E4B-A85B-C097A0B86367}" type="slidenum">
              <a:rPr lang="en-US" smtClean="0"/>
              <a:t>14</a:t>
            </a:fld>
            <a:endParaRPr lang="en-US"/>
          </a:p>
        </p:txBody>
      </p:sp>
    </p:spTree>
    <p:extLst>
      <p:ext uri="{BB962C8B-B14F-4D97-AF65-F5344CB8AC3E}">
        <p14:creationId xmlns:p14="http://schemas.microsoft.com/office/powerpoint/2010/main" val="13021265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7D529D-09E7-1917-B7B5-567F36C66D3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7F67939-0288-AB64-4DD6-B894CB79AD6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6239286-BA3A-AC3C-F1B8-3E35F0C4179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B77D3A1-A713-0376-3D21-9362E72C6ED4}"/>
              </a:ext>
            </a:extLst>
          </p:cNvPr>
          <p:cNvSpPr>
            <a:spLocks noGrp="1"/>
          </p:cNvSpPr>
          <p:nvPr>
            <p:ph type="sldNum" sz="quarter" idx="5"/>
          </p:nvPr>
        </p:nvSpPr>
        <p:spPr/>
        <p:txBody>
          <a:bodyPr/>
          <a:lstStyle/>
          <a:p>
            <a:fld id="{E0A9ADD8-9480-8E4B-A85B-C097A0B86367}" type="slidenum">
              <a:rPr lang="en-US" smtClean="0"/>
              <a:t>15</a:t>
            </a:fld>
            <a:endParaRPr lang="en-US"/>
          </a:p>
        </p:txBody>
      </p:sp>
    </p:spTree>
    <p:extLst>
      <p:ext uri="{BB962C8B-B14F-4D97-AF65-F5344CB8AC3E}">
        <p14:creationId xmlns:p14="http://schemas.microsoft.com/office/powerpoint/2010/main" val="2272408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t>PSI-07, the Central Venous Catheter-Related Bloodstream Infection Rate, is a nationally recognized patient-safety indicator that measures hospital-acquired bloodstream infections associated with central lines, and I selected it because it directly reflects the quality and safety of clinical care.</a:t>
            </a:r>
          </a:p>
          <a:p>
            <a:pPr marL="0" indent="0">
              <a:buFont typeface="Arial" panose="020B0604020202020204" pitchFamily="34" charset="0"/>
              <a:buNone/>
            </a:pPr>
            <a:endParaRPr lang="en-US" dirty="0"/>
          </a:p>
          <a:p>
            <a:pPr marL="171450" indent="-171450">
              <a:buFont typeface="Arial" panose="020B0604020202020204" pitchFamily="34" charset="0"/>
              <a:buChar char="•"/>
            </a:pPr>
            <a:r>
              <a:rPr lang="en-US" b="1" dirty="0"/>
              <a:t>CLABSI can increase costs, LOS, and mortality risk (AHRQ, 2024)</a:t>
            </a:r>
          </a:p>
          <a:p>
            <a:r>
              <a:rPr lang="en-US" dirty="0"/>
              <a:t>CLABSIs require intensive treatment, extend hospitalization, and significantly raise the risk of severe complications or death.</a:t>
            </a:r>
          </a:p>
          <a:p>
            <a:pPr marL="171450" indent="-171450">
              <a:buFont typeface="Arial" panose="020B0604020202020204" pitchFamily="34" charset="0"/>
              <a:buChar char="•"/>
            </a:pPr>
            <a:r>
              <a:rPr lang="en-US" b="1" dirty="0"/>
              <a:t>Comprise 8.3% of all hospital-acquired infections (AHRQ, 2024)</a:t>
            </a:r>
          </a:p>
          <a:p>
            <a:r>
              <a:rPr lang="en-US" dirty="0"/>
              <a:t>They remain one of the most common preventable HAIs, showing ongoing gaps in central-line safety practices (</a:t>
            </a:r>
            <a:r>
              <a:rPr lang="en-US" dirty="0" err="1"/>
              <a:t>Odada</a:t>
            </a:r>
            <a:r>
              <a:rPr lang="en-US" dirty="0"/>
              <a:t> et al., 2023).</a:t>
            </a:r>
          </a:p>
          <a:p>
            <a:pPr marL="171450" indent="-171450">
              <a:buFont typeface="Arial" panose="020B0604020202020204" pitchFamily="34" charset="0"/>
              <a:buChar char="•"/>
            </a:pPr>
            <a:r>
              <a:rPr lang="en-US" b="1" dirty="0"/>
              <a:t>COVID-19 disrupted CLABSI reporting and outcomes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Pandemic-related strain led to higher infection rates and inconsistent reporting, emphasizing the need for reliable surveillance even during emergencies </a:t>
            </a:r>
            <a:r>
              <a:rPr kumimoji="0" lang="en-US" altLang="en-US" sz="12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(Sapiano et al., 2025)</a:t>
            </a:r>
            <a:r>
              <a:rPr lang="en-US" dirty="0"/>
              <a:t>.</a:t>
            </a:r>
          </a:p>
          <a:p>
            <a:pPr marL="171450" indent="-171450">
              <a:buFont typeface="Arial" panose="020B0604020202020204" pitchFamily="34" charset="0"/>
              <a:buChar char="•"/>
            </a:pPr>
            <a:r>
              <a:rPr lang="en-US" b="1" dirty="0"/>
              <a:t>Chosen for strong relevance to infection prevention</a:t>
            </a:r>
          </a:p>
          <a:p>
            <a:r>
              <a:rPr lang="en-US" dirty="0"/>
              <a:t>CLABSI data directly supports quality-improvement work and reflects how clinical workflows, device care, and nursing practice impact patient safety (</a:t>
            </a:r>
            <a:r>
              <a:rPr lang="en-US" dirty="0" err="1"/>
              <a:t>Odada</a:t>
            </a:r>
            <a:r>
              <a:rPr lang="en-US" dirty="0"/>
              <a:t> et al., 2023).</a:t>
            </a:r>
          </a:p>
          <a:p>
            <a:endParaRPr lang="en-US" dirty="0"/>
          </a:p>
        </p:txBody>
      </p:sp>
      <p:sp>
        <p:nvSpPr>
          <p:cNvPr id="4" name="Slide Number Placeholder 3"/>
          <p:cNvSpPr>
            <a:spLocks noGrp="1"/>
          </p:cNvSpPr>
          <p:nvPr>
            <p:ph type="sldNum" sz="quarter" idx="5"/>
          </p:nvPr>
        </p:nvSpPr>
        <p:spPr/>
        <p:txBody>
          <a:bodyPr/>
          <a:lstStyle/>
          <a:p>
            <a:fld id="{E0A9ADD8-9480-8E4B-A85B-C097A0B86367}" type="slidenum">
              <a:rPr lang="en-US" smtClean="0"/>
              <a:t>2</a:t>
            </a:fld>
            <a:endParaRPr lang="en-US"/>
          </a:p>
        </p:txBody>
      </p:sp>
    </p:spTree>
    <p:extLst>
      <p:ext uri="{BB962C8B-B14F-4D97-AF65-F5344CB8AC3E}">
        <p14:creationId xmlns:p14="http://schemas.microsoft.com/office/powerpoint/2010/main" val="19372708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16E18F-1D7E-215C-F471-CCA782342CD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650A3E7-9557-5E34-AF8B-611F6A35843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AE220A3-F922-A354-DA3A-81EF7A874403}"/>
              </a:ext>
            </a:extLst>
          </p:cNvPr>
          <p:cNvSpPr>
            <a:spLocks noGrp="1"/>
          </p:cNvSpPr>
          <p:nvPr>
            <p:ph type="body" idx="1"/>
          </p:nvPr>
        </p:nvSpPr>
        <p:spPr/>
        <p:txBody>
          <a:bodyPr/>
          <a:lstStyle/>
          <a:p>
            <a:r>
              <a:rPr lang="en-US" b="1" dirty="0"/>
              <a:t>Operational definition:</a:t>
            </a:r>
            <a:r>
              <a:rPr lang="en-US" dirty="0"/>
              <a:t> PSI-07 focuses on central venous catheter–related bloodstream infections that occur </a:t>
            </a:r>
            <a:r>
              <a:rPr lang="en-US" i="1" dirty="0"/>
              <a:t>during</a:t>
            </a:r>
            <a:r>
              <a:rPr lang="en-US" dirty="0"/>
              <a:t> hospitalization, identified through secondary diagnosis codes and inclusion/exclusion rules.</a:t>
            </a:r>
          </a:p>
          <a:p>
            <a:r>
              <a:rPr lang="en-US" b="1" dirty="0"/>
              <a:t>Measurement method:</a:t>
            </a:r>
            <a:r>
              <a:rPr lang="en-US" dirty="0"/>
              <a:t> Uses ICD-10-CM coding to define eligible cases, filter out principal infections and high-risk populations (cancer, immunocompromised), and calculate a standardized rate per 1,000 discharges.</a:t>
            </a:r>
          </a:p>
          <a:p>
            <a:r>
              <a:rPr lang="en-US" b="1" dirty="0"/>
              <a:t>Governing organization:</a:t>
            </a:r>
            <a:r>
              <a:rPr lang="en-US" dirty="0"/>
              <a:t> AHRQ sets the specifications and updates PSI-07 through its national Patient Safety Indicators system.</a:t>
            </a:r>
          </a:p>
          <a:p>
            <a:endParaRPr lang="en-US" dirty="0"/>
          </a:p>
        </p:txBody>
      </p:sp>
      <p:sp>
        <p:nvSpPr>
          <p:cNvPr id="4" name="Slide Number Placeholder 3">
            <a:extLst>
              <a:ext uri="{FF2B5EF4-FFF2-40B4-BE49-F238E27FC236}">
                <a16:creationId xmlns:a16="http://schemas.microsoft.com/office/drawing/2014/main" id="{DE219C68-B9CC-6277-17D2-5011D7DF9031}"/>
              </a:ext>
            </a:extLst>
          </p:cNvPr>
          <p:cNvSpPr>
            <a:spLocks noGrp="1"/>
          </p:cNvSpPr>
          <p:nvPr>
            <p:ph type="sldNum" sz="quarter" idx="5"/>
          </p:nvPr>
        </p:nvSpPr>
        <p:spPr/>
        <p:txBody>
          <a:bodyPr/>
          <a:lstStyle/>
          <a:p>
            <a:fld id="{E0A9ADD8-9480-8E4B-A85B-C097A0B86367}" type="slidenum">
              <a:rPr lang="en-US" smtClean="0"/>
              <a:t>3</a:t>
            </a:fld>
            <a:endParaRPr lang="en-US"/>
          </a:p>
        </p:txBody>
      </p:sp>
    </p:spTree>
    <p:extLst>
      <p:ext uri="{BB962C8B-B14F-4D97-AF65-F5344CB8AC3E}">
        <p14:creationId xmlns:p14="http://schemas.microsoft.com/office/powerpoint/2010/main" val="14158239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Around 20% of HAI are considered preventable, the rest are less than preventable due to factors like immunocompromised state (Zhang, 2024). The exclusions in the PSI-07 help to identify CLABSI that occur in the “preventable” range of patients.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p>
          <a:p>
            <a:pPr marL="171450" indent="-171450">
              <a:buFont typeface="Arial" panose="020B0604020202020204" pitchFamily="34" charset="0"/>
              <a:buChar char="•"/>
            </a:pPr>
            <a:r>
              <a:rPr lang="en-US" dirty="0"/>
              <a:t>Counts infections only among discharges where catheter-related sepsis is coded as a </a:t>
            </a:r>
            <a:r>
              <a:rPr lang="en-US" b="1" dirty="0"/>
              <a:t>secondary</a:t>
            </a:r>
            <a:r>
              <a:rPr lang="en-US" dirty="0"/>
              <a:t> ICD-10-CM diagnosis (AHRQ, 2025).</a:t>
            </a:r>
          </a:p>
          <a:p>
            <a:pPr marL="171450" indent="-171450">
              <a:buFont typeface="Arial" panose="020B0604020202020204" pitchFamily="34" charset="0"/>
              <a:buChar char="•"/>
            </a:pPr>
            <a:r>
              <a:rPr lang="en-US" dirty="0"/>
              <a:t>Applies to medical, surgical, and obstetric discharges, including adults 18+ and all pregnancy-related cases.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Excludes patients with cancer, immunocompromised conditions, patients under the age of 18 (unless obstetric), ungroupable </a:t>
            </a:r>
            <a:r>
              <a:rPr lang="en-US" sz="1200" b="0" i="0" kern="1200" dirty="0">
                <a:solidFill>
                  <a:schemeClr val="tx1"/>
                </a:solidFill>
                <a:effectLst/>
                <a:latin typeface="+mn-lt"/>
                <a:ea typeface="+mn-ea"/>
                <a:cs typeface="+mn-cs"/>
              </a:rPr>
              <a:t>Diagnosis-Related Groups</a:t>
            </a:r>
            <a:r>
              <a:rPr lang="en-US" dirty="0"/>
              <a:t> (DRG), or missing certain demographic data.</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Removes discharges with stays under two days, since these cannot reflect typical hospital-acquired infections.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Excludes cases central line infections documented as present on admission (POA).</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i="1" dirty="0"/>
              <a:t>Note: I used ChatGPT to come up with the idea for the funnel diagram (OpenAI, 2025). However, I created the diagram myself using SmartArt.</a:t>
            </a:r>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E0A9ADD8-9480-8E4B-A85B-C097A0B86367}" type="slidenum">
              <a:rPr lang="en-US" smtClean="0"/>
              <a:t>4</a:t>
            </a:fld>
            <a:endParaRPr lang="en-US"/>
          </a:p>
        </p:txBody>
      </p:sp>
    </p:spTree>
    <p:extLst>
      <p:ext uri="{BB962C8B-B14F-4D97-AF65-F5344CB8AC3E}">
        <p14:creationId xmlns:p14="http://schemas.microsoft.com/office/powerpoint/2010/main" val="5418518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dirty="0">
                <a:latin typeface="Calibri" panose="020F0502020204030204" pitchFamily="34" charset="0"/>
                <a:cs typeface="Calibri" panose="020F0502020204030204" pitchFamily="34" charset="0"/>
              </a:rPr>
              <a:t>I attempted to retrieve case specific data from the </a:t>
            </a:r>
            <a:r>
              <a:rPr lang="en-US" sz="1400" dirty="0">
                <a:latin typeface="Calibri" panose="020F0502020204030204" pitchFamily="34" charset="0"/>
                <a:cs typeface="Calibri" panose="020F0502020204030204" pitchFamily="34" charset="0"/>
              </a:rPr>
              <a:t>Texas Department of State Health Services (TXDSHS)</a:t>
            </a:r>
            <a:r>
              <a:rPr lang="en-US" sz="1200" dirty="0">
                <a:latin typeface="Calibri" panose="020F0502020204030204" pitchFamily="34" charset="0"/>
                <a:cs typeface="Calibri" panose="020F0502020204030204" pitchFamily="34" charset="0"/>
              </a:rPr>
              <a:t> utilizing Texas Health Care Information Collection (THCIC), However, I found the data for this particular indicator to be difficult to isolate. Therefore, I did not use it. </a:t>
            </a:r>
          </a:p>
        </p:txBody>
      </p:sp>
      <p:sp>
        <p:nvSpPr>
          <p:cNvPr id="4" name="Slide Number Placeholder 3"/>
          <p:cNvSpPr>
            <a:spLocks noGrp="1"/>
          </p:cNvSpPr>
          <p:nvPr>
            <p:ph type="sldNum" sz="quarter" idx="5"/>
          </p:nvPr>
        </p:nvSpPr>
        <p:spPr/>
        <p:txBody>
          <a:bodyPr/>
          <a:lstStyle/>
          <a:p>
            <a:fld id="{E0A9ADD8-9480-8E4B-A85B-C097A0B86367}" type="slidenum">
              <a:rPr lang="en-US" smtClean="0"/>
              <a:t>5</a:t>
            </a:fld>
            <a:endParaRPr lang="en-US"/>
          </a:p>
        </p:txBody>
      </p:sp>
    </p:spTree>
    <p:extLst>
      <p:ext uri="{BB962C8B-B14F-4D97-AF65-F5344CB8AC3E}">
        <p14:creationId xmlns:p14="http://schemas.microsoft.com/office/powerpoint/2010/main" val="26489129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t>When I made this chart, it completely changed the direction I was going with this assignment. This data was obtained from CMS, and only reflects the most recent fiscal year of 2024. As you can see, nearly every state performed better than the national benchmark, with the exception of Iowa, which performed slightly worse (CMS, 2025). However, let’s take a look at Puerto Rico! Puerto Rico CLABSI rates far exceeded the national benchmark. Their Standardized Infection Ratio (SIR) score was nearly 3.5 times higher than the worst performing state. This is only the average; many hospitals scored far worse. San Juan Municipal Hospital in San Juan, Puerto Rico had an astounding CLABSI SIR score of 12.64.</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After a thorough </a:t>
            </a:r>
            <a:r>
              <a:rPr lang="en-US" dirty="0" err="1"/>
              <a:t>Pubmed</a:t>
            </a:r>
            <a:r>
              <a:rPr lang="en-US" dirty="0"/>
              <a:t> search, this data from CMS was the only current scholarly data I was able to find regarding CLABSI rates in Puerto Rico. </a:t>
            </a:r>
          </a:p>
        </p:txBody>
      </p:sp>
      <p:sp>
        <p:nvSpPr>
          <p:cNvPr id="4" name="Slide Number Placeholder 3"/>
          <p:cNvSpPr>
            <a:spLocks noGrp="1"/>
          </p:cNvSpPr>
          <p:nvPr>
            <p:ph type="sldNum" sz="quarter" idx="5"/>
          </p:nvPr>
        </p:nvSpPr>
        <p:spPr/>
        <p:txBody>
          <a:bodyPr/>
          <a:lstStyle/>
          <a:p>
            <a:fld id="{E0A9ADD8-9480-8E4B-A85B-C097A0B86367}" type="slidenum">
              <a:rPr lang="en-US" smtClean="0"/>
              <a:t>6</a:t>
            </a:fld>
            <a:endParaRPr lang="en-US"/>
          </a:p>
        </p:txBody>
      </p:sp>
    </p:spTree>
    <p:extLst>
      <p:ext uri="{BB962C8B-B14F-4D97-AF65-F5344CB8AC3E}">
        <p14:creationId xmlns:p14="http://schemas.microsoft.com/office/powerpoint/2010/main" val="34245990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F6B6CD-43AE-CAE1-2D9B-10A74C9C3DC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96B7AAF-748D-1A3C-6105-95E637FE210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E179119-F17E-16F3-E94A-65E53BE1D47C}"/>
              </a:ext>
            </a:extLst>
          </p:cNvPr>
          <p:cNvSpPr>
            <a:spLocks noGrp="1"/>
          </p:cNvSpPr>
          <p:nvPr>
            <p:ph type="body" idx="1"/>
          </p:nvPr>
        </p:nvSpPr>
        <p:spPr/>
        <p:txBody>
          <a:bodyPr/>
          <a:lstStyle/>
          <a:p>
            <a:pPr marL="0" indent="0">
              <a:buFont typeface="Arial" panose="020B0604020202020204" pitchFamily="34" charset="0"/>
              <a:buNone/>
            </a:pPr>
            <a:r>
              <a:rPr lang="en-US" sz="1200" dirty="0">
                <a:latin typeface="Calibri" panose="020F0502020204030204" pitchFamily="34" charset="0"/>
                <a:cs typeface="Calibri" panose="020F0502020204030204" pitchFamily="34" charset="0"/>
              </a:rPr>
              <a:t>Look at the difference between these two charts. On the left is benchmark comparison of hospitals across the entire United States and Puerto Rico. When looking at the U.S. as a whole, most of the reporting facilities score better than or no different from the national benchmark. However, the chart on the right displays Puerto Rico data only, and the disparity is plain to see: Puerto Rico is far below the continental U.S. when it comes to central-line infections. </a:t>
            </a:r>
          </a:p>
        </p:txBody>
      </p:sp>
      <p:sp>
        <p:nvSpPr>
          <p:cNvPr id="4" name="Slide Number Placeholder 3">
            <a:extLst>
              <a:ext uri="{FF2B5EF4-FFF2-40B4-BE49-F238E27FC236}">
                <a16:creationId xmlns:a16="http://schemas.microsoft.com/office/drawing/2014/main" id="{EB0DAF79-D563-3ACC-32AD-B9BACBFE3169}"/>
              </a:ext>
            </a:extLst>
          </p:cNvPr>
          <p:cNvSpPr>
            <a:spLocks noGrp="1"/>
          </p:cNvSpPr>
          <p:nvPr>
            <p:ph type="sldNum" sz="quarter" idx="5"/>
          </p:nvPr>
        </p:nvSpPr>
        <p:spPr/>
        <p:txBody>
          <a:bodyPr/>
          <a:lstStyle/>
          <a:p>
            <a:fld id="{E0A9ADD8-9480-8E4B-A85B-C097A0B86367}" type="slidenum">
              <a:rPr lang="en-US" smtClean="0"/>
              <a:t>7</a:t>
            </a:fld>
            <a:endParaRPr lang="en-US"/>
          </a:p>
        </p:txBody>
      </p:sp>
    </p:spTree>
    <p:extLst>
      <p:ext uri="{BB962C8B-B14F-4D97-AF65-F5344CB8AC3E}">
        <p14:creationId xmlns:p14="http://schemas.microsoft.com/office/powerpoint/2010/main" val="15411930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04BDD9-7E1F-715B-0984-A950D4EE609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6B3716B-C6E2-3FC7-C8BA-7B75ED1F4DC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708E256-DBEA-E41D-E2FC-45BBC3BC4DDF}"/>
              </a:ext>
            </a:extLst>
          </p:cNvPr>
          <p:cNvSpPr>
            <a:spLocks noGrp="1"/>
          </p:cNvSpPr>
          <p:nvPr>
            <p:ph type="body" idx="1"/>
          </p:nvPr>
        </p:nvSpPr>
        <p:spPr/>
        <p:txBody>
          <a:bodyPr/>
          <a:lstStyle/>
          <a:p>
            <a:pPr marL="0" indent="0">
              <a:buFont typeface="Arial" panose="020B0604020202020204" pitchFamily="34" charset="0"/>
              <a:buNone/>
            </a:pPr>
            <a:r>
              <a:rPr lang="en-US" dirty="0"/>
              <a:t>This chart shows that out of all the hospital acquired conditions reported, CLABSI tend to be the most expensive, just beating out ventilator-associated pneumonia. The AHRQ 2017 HAC cost model is still widely referenced because it is the most recent report of its type; however, its dollar estimates are outdated given increases in hospital inflation, labor costs, and post-pandemic shifts in acuity. More recent studies suggest significantly higher per-event costs for HAIs such as CLABSI, although I was not able to locate a post-pandemic report of this kind. More recent research compiling and comparing the costs of HACs would be invaluable. Perhaps it could be considered as a post-graduate doctoral project. </a:t>
            </a:r>
          </a:p>
          <a:p>
            <a:pPr marL="0" indent="0">
              <a:buFont typeface="Arial" panose="020B0604020202020204" pitchFamily="34" charset="0"/>
              <a:buNone/>
            </a:pPr>
            <a:endParaRPr lang="en-US"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1" i="0" kern="1200" dirty="0">
                <a:solidFill>
                  <a:schemeClr val="tx1"/>
                </a:solidFill>
                <a:effectLst/>
                <a:latin typeface="+mn-lt"/>
                <a:ea typeface="+mn-ea"/>
                <a:cs typeface="+mn-cs"/>
              </a:rPr>
              <a:t>Adverse Drug Events (ADE)</a:t>
            </a:r>
            <a:r>
              <a:rPr lang="en-US" sz="1200" b="0" i="0" kern="1200" dirty="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1" i="0" kern="1200" dirty="0">
                <a:solidFill>
                  <a:schemeClr val="tx1"/>
                </a:solidFill>
                <a:effectLst/>
                <a:latin typeface="+mn-lt"/>
                <a:ea typeface="+mn-ea"/>
                <a:cs typeface="+mn-cs"/>
              </a:rPr>
              <a:t>Catheter-Associated Urinary Tract Infections (CAUTI)</a:t>
            </a:r>
            <a:r>
              <a:rPr lang="en-US" sz="1200" b="0" i="0" kern="1200" dirty="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1" i="0" kern="1200" dirty="0">
                <a:solidFill>
                  <a:schemeClr val="tx1"/>
                </a:solidFill>
                <a:effectLst/>
                <a:latin typeface="+mn-lt"/>
                <a:ea typeface="+mn-ea"/>
                <a:cs typeface="+mn-cs"/>
              </a:rPr>
              <a:t>Central Line-Associated Bloodstream Infections (CLABSI)</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1" i="0" kern="1200" dirty="0">
                <a:solidFill>
                  <a:schemeClr val="tx1"/>
                </a:solidFill>
                <a:effectLst/>
                <a:latin typeface="+mn-lt"/>
                <a:ea typeface="+mn-ea"/>
                <a:cs typeface="+mn-cs"/>
              </a:rPr>
              <a:t>Falls</a:t>
            </a:r>
            <a:endParaRPr lang="en-US"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1" i="0" kern="1200" dirty="0">
                <a:solidFill>
                  <a:schemeClr val="tx1"/>
                </a:solidFill>
                <a:effectLst/>
                <a:latin typeface="+mn-lt"/>
                <a:ea typeface="+mn-ea"/>
                <a:cs typeface="+mn-cs"/>
              </a:rPr>
              <a:t>Obstetric Adverse Events (OBAE)</a:t>
            </a:r>
            <a:r>
              <a:rPr lang="en-US" sz="1200" b="0" i="0" kern="1200" dirty="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1" i="0" kern="1200" dirty="0">
                <a:solidFill>
                  <a:schemeClr val="tx1"/>
                </a:solidFill>
                <a:effectLst/>
                <a:latin typeface="+mn-lt"/>
                <a:ea typeface="+mn-ea"/>
                <a:cs typeface="+mn-cs"/>
              </a:rPr>
              <a:t>Pressure Ulcers</a:t>
            </a:r>
            <a:endParaRPr lang="en-US"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1" i="0" kern="1200" dirty="0">
                <a:solidFill>
                  <a:schemeClr val="tx1"/>
                </a:solidFill>
                <a:effectLst/>
                <a:latin typeface="+mn-lt"/>
                <a:ea typeface="+mn-ea"/>
                <a:cs typeface="+mn-cs"/>
              </a:rPr>
              <a:t>Surgical Site Infections (SSI)</a:t>
            </a:r>
            <a:r>
              <a:rPr lang="en-US" sz="1200" b="0" i="0" kern="1200" dirty="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1" i="0" kern="1200" dirty="0">
                <a:solidFill>
                  <a:schemeClr val="tx1"/>
                </a:solidFill>
                <a:effectLst/>
                <a:latin typeface="+mn-lt"/>
                <a:ea typeface="+mn-ea"/>
                <a:cs typeface="+mn-cs"/>
              </a:rPr>
              <a:t>Ventilator-Associated Pneumonia (VAP)</a:t>
            </a:r>
            <a:r>
              <a:rPr lang="en-US" sz="1200" b="0" i="0" kern="1200" dirty="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1" i="0" kern="1200" dirty="0">
                <a:solidFill>
                  <a:schemeClr val="tx1"/>
                </a:solidFill>
                <a:effectLst/>
                <a:latin typeface="+mn-lt"/>
                <a:ea typeface="+mn-ea"/>
                <a:cs typeface="+mn-cs"/>
              </a:rPr>
              <a:t>Venous Thromboembolism (VTE)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1" i="1" kern="1200" dirty="0">
                <a:solidFill>
                  <a:schemeClr val="tx1"/>
                </a:solidFill>
                <a:effectLst/>
                <a:latin typeface="+mn-lt"/>
                <a:ea typeface="+mn-ea"/>
                <a:cs typeface="+mn-cs"/>
              </a:rPr>
              <a:t>C. difficile</a:t>
            </a:r>
            <a:r>
              <a:rPr lang="en-US" sz="1200" b="1" i="0" kern="1200" dirty="0">
                <a:solidFill>
                  <a:schemeClr val="tx1"/>
                </a:solidFill>
                <a:effectLst/>
                <a:latin typeface="+mn-lt"/>
                <a:ea typeface="+mn-ea"/>
                <a:cs typeface="+mn-cs"/>
              </a:rPr>
              <a:t> Infections (CDI)</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b="1"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0" i="0" kern="1200" dirty="0">
                <a:solidFill>
                  <a:schemeClr val="tx1"/>
                </a:solidFill>
                <a:effectLst/>
                <a:latin typeface="+mn-lt"/>
                <a:ea typeface="+mn-ea"/>
                <a:cs typeface="+mn-cs"/>
              </a:rPr>
              <a:t>https://</a:t>
            </a:r>
            <a:r>
              <a:rPr lang="en-US" sz="1200" b="0" i="0" kern="1200" dirty="0" err="1">
                <a:solidFill>
                  <a:schemeClr val="tx1"/>
                </a:solidFill>
                <a:effectLst/>
                <a:latin typeface="+mn-lt"/>
                <a:ea typeface="+mn-ea"/>
                <a:cs typeface="+mn-cs"/>
              </a:rPr>
              <a:t>www.ahrq.gov</a:t>
            </a:r>
            <a:r>
              <a:rPr lang="en-US" sz="1200" b="0" i="0" kern="1200" dirty="0">
                <a:solidFill>
                  <a:schemeClr val="tx1"/>
                </a:solidFill>
                <a:effectLst/>
                <a:latin typeface="+mn-lt"/>
                <a:ea typeface="+mn-ea"/>
                <a:cs typeface="+mn-cs"/>
              </a:rPr>
              <a:t>/</a:t>
            </a:r>
            <a:r>
              <a:rPr lang="en-US" sz="1200" b="0" i="0" kern="1200" dirty="0" err="1">
                <a:solidFill>
                  <a:schemeClr val="tx1"/>
                </a:solidFill>
                <a:effectLst/>
                <a:latin typeface="+mn-lt"/>
                <a:ea typeface="+mn-ea"/>
                <a:cs typeface="+mn-cs"/>
              </a:rPr>
              <a:t>hai</a:t>
            </a:r>
            <a:r>
              <a:rPr lang="en-US" sz="1200" b="0" i="0" kern="1200" dirty="0">
                <a:solidFill>
                  <a:schemeClr val="tx1"/>
                </a:solidFill>
                <a:effectLst/>
                <a:latin typeface="+mn-lt"/>
                <a:ea typeface="+mn-ea"/>
                <a:cs typeface="+mn-cs"/>
              </a:rPr>
              <a:t>/</a:t>
            </a:r>
            <a:r>
              <a:rPr lang="en-US" sz="1200" b="0" i="0" kern="1200" dirty="0" err="1">
                <a:solidFill>
                  <a:schemeClr val="tx1"/>
                </a:solidFill>
                <a:effectLst/>
                <a:latin typeface="+mn-lt"/>
                <a:ea typeface="+mn-ea"/>
                <a:cs typeface="+mn-cs"/>
              </a:rPr>
              <a:t>pfp</a:t>
            </a:r>
            <a:r>
              <a:rPr lang="en-US" sz="1200" b="0" i="0" kern="1200" dirty="0">
                <a:solidFill>
                  <a:schemeClr val="tx1"/>
                </a:solidFill>
                <a:effectLst/>
                <a:latin typeface="+mn-lt"/>
                <a:ea typeface="+mn-ea"/>
                <a:cs typeface="+mn-cs"/>
              </a:rPr>
              <a:t>/haccost2017-results.html</a:t>
            </a:r>
          </a:p>
        </p:txBody>
      </p:sp>
      <p:sp>
        <p:nvSpPr>
          <p:cNvPr id="4" name="Slide Number Placeholder 3">
            <a:extLst>
              <a:ext uri="{FF2B5EF4-FFF2-40B4-BE49-F238E27FC236}">
                <a16:creationId xmlns:a16="http://schemas.microsoft.com/office/drawing/2014/main" id="{31093520-75BF-6A27-06AA-C869DA4BDB78}"/>
              </a:ext>
            </a:extLst>
          </p:cNvPr>
          <p:cNvSpPr>
            <a:spLocks noGrp="1"/>
          </p:cNvSpPr>
          <p:nvPr>
            <p:ph type="sldNum" sz="quarter" idx="5"/>
          </p:nvPr>
        </p:nvSpPr>
        <p:spPr/>
        <p:txBody>
          <a:bodyPr/>
          <a:lstStyle/>
          <a:p>
            <a:fld id="{E0A9ADD8-9480-8E4B-A85B-C097A0B86367}" type="slidenum">
              <a:rPr lang="en-US" smtClean="0"/>
              <a:t>8</a:t>
            </a:fld>
            <a:endParaRPr lang="en-US"/>
          </a:p>
        </p:txBody>
      </p:sp>
    </p:spTree>
    <p:extLst>
      <p:ext uri="{BB962C8B-B14F-4D97-AF65-F5344CB8AC3E}">
        <p14:creationId xmlns:p14="http://schemas.microsoft.com/office/powerpoint/2010/main" val="4734041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A2E382-0097-B81A-59E2-092C9ACDACB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7595335-BFFF-195C-C724-A12D6176FAD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AD0887A-389C-6249-9693-968101CF5801}"/>
              </a:ext>
            </a:extLst>
          </p:cNvPr>
          <p:cNvSpPr>
            <a:spLocks noGrp="1"/>
          </p:cNvSpPr>
          <p:nvPr>
            <p:ph type="body" idx="1"/>
          </p:nvPr>
        </p:nvSpPr>
        <p:spPr/>
        <p:txBody>
          <a:bodyPr/>
          <a:lstStyle/>
          <a:p>
            <a:pPr marL="0" indent="0">
              <a:buFont typeface="Arial" panose="020B0604020202020204" pitchFamily="34" charset="0"/>
              <a:buNone/>
            </a:pPr>
            <a:r>
              <a:rPr lang="en-US" dirty="0"/>
              <a:t>Data from Puerto Rico is very sparse. Nearly half of the hospitals contained in the CMS data set did not report any CLABSI info. This may be because not all hospitals use central lines. Additionally, just before the reporting period, Puerto Rico was hit by Hurricane Fiona, a major disaster that devastated infrastructure across the island and widely disrupted public health and healthcare systems across the territory (McSorley et al., 2024). However, without the previous years of data, it is not possible to compare and see if the 2024 fiscal year was statistically worse than other years due to disaster recovery or other factors. </a:t>
            </a:r>
          </a:p>
        </p:txBody>
      </p:sp>
      <p:sp>
        <p:nvSpPr>
          <p:cNvPr id="4" name="Slide Number Placeholder 3">
            <a:extLst>
              <a:ext uri="{FF2B5EF4-FFF2-40B4-BE49-F238E27FC236}">
                <a16:creationId xmlns:a16="http://schemas.microsoft.com/office/drawing/2014/main" id="{3B94DB60-A567-92A0-17A2-045340828F04}"/>
              </a:ext>
            </a:extLst>
          </p:cNvPr>
          <p:cNvSpPr>
            <a:spLocks noGrp="1"/>
          </p:cNvSpPr>
          <p:nvPr>
            <p:ph type="sldNum" sz="quarter" idx="5"/>
          </p:nvPr>
        </p:nvSpPr>
        <p:spPr/>
        <p:txBody>
          <a:bodyPr/>
          <a:lstStyle/>
          <a:p>
            <a:fld id="{E0A9ADD8-9480-8E4B-A85B-C097A0B86367}" type="slidenum">
              <a:rPr lang="en-US" smtClean="0"/>
              <a:t>9</a:t>
            </a:fld>
            <a:endParaRPr lang="en-US"/>
          </a:p>
        </p:txBody>
      </p:sp>
    </p:spTree>
    <p:extLst>
      <p:ext uri="{BB962C8B-B14F-4D97-AF65-F5344CB8AC3E}">
        <p14:creationId xmlns:p14="http://schemas.microsoft.com/office/powerpoint/2010/main" val="24031309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751012" y="609601"/>
            <a:ext cx="8676222" cy="3200400"/>
          </a:xfrm>
        </p:spPr>
        <p:txBody>
          <a:bodyPr anchor="b">
            <a:normAutofit/>
          </a:bodyPr>
          <a:lstStyle>
            <a:lvl1pPr algn="ctr">
              <a:defRPr sz="4800">
                <a:effectLst>
                  <a:glow rad="38100">
                    <a:schemeClr val="bg1">
                      <a:lumMod val="65000"/>
                      <a:lumOff val="35000"/>
                      <a:alpha val="50000"/>
                    </a:schemeClr>
                  </a:glow>
                  <a:outerShdw blurRad="28575" dist="31750" dir="13200000" algn="tl" rotWithShape="0">
                    <a:srgbClr val="000000">
                      <a:alpha val="25000"/>
                    </a:srgbClr>
                  </a:outerShdw>
                </a:effectLst>
              </a:defRPr>
            </a:lvl1pPr>
          </a:lstStyle>
          <a:p>
            <a:r>
              <a:rPr lang="en-US"/>
              <a:t>Click to edit Master title style</a:t>
            </a:r>
            <a:endParaRPr lang="en-US" dirty="0"/>
          </a:p>
        </p:txBody>
      </p:sp>
      <p:sp>
        <p:nvSpPr>
          <p:cNvPr id="3" name="Subtitle 2"/>
          <p:cNvSpPr>
            <a:spLocks noGrp="1"/>
          </p:cNvSpPr>
          <p:nvPr>
            <p:ph type="subTitle" idx="1"/>
          </p:nvPr>
        </p:nvSpPr>
        <p:spPr>
          <a:xfrm>
            <a:off x="1751012" y="3886200"/>
            <a:ext cx="8676222" cy="1905000"/>
          </a:xfrm>
        </p:spPr>
        <p:txBody>
          <a:bodyPr anchor="t">
            <a:normAutofit/>
          </a:bodyPr>
          <a:lstStyle>
            <a:lvl1pPr marL="0" indent="0" algn="ctr">
              <a:buNone/>
              <a:defRPr sz="2100">
                <a:gradFill flip="none" rotWithShape="1">
                  <a:gsLst>
                    <a:gs pos="0">
                      <a:schemeClr val="tx1"/>
                    </a:gs>
                    <a:gs pos="100000">
                      <a:schemeClr val="tx1">
                        <a:lumMod val="75000"/>
                      </a:schemeClr>
                    </a:gs>
                  </a:gsLst>
                  <a:lin ang="5400000" scaled="0"/>
                  <a:tileRect/>
                </a:gra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11/28/25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4732865"/>
            <a:ext cx="99060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9796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41413" y="5299603"/>
            <a:ext cx="9906000" cy="493712"/>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11/28/25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3124199"/>
          </a:xfrm>
        </p:spPr>
        <p:txBody>
          <a:bodyPr anchor="ctr">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1141411" y="4343400"/>
            <a:ext cx="9906000" cy="1447800"/>
          </a:xfrm>
        </p:spPr>
        <p:txBody>
          <a:bodyPr anchor="ctr">
            <a:normAutofit/>
          </a:bodyPr>
          <a:lstStyle>
            <a:lvl1pPr marL="0" indent="0" algn="l">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11/28/25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141411" y="4343400"/>
            <a:ext cx="9906000" cy="1447800"/>
          </a:xfrm>
        </p:spPr>
        <p:txBody>
          <a:bodyPr vert="horz" lIns="91440" tIns="45720" rIns="91440" bIns="45720" rtlCol="0" anchor="ctr">
            <a:normAutofit/>
          </a:bodyPr>
          <a:lstStyle>
            <a:lvl1pPr>
              <a:buNone/>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11/28/25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2" y="3308581"/>
            <a:ext cx="9906000" cy="1468800"/>
          </a:xfrm>
        </p:spPr>
        <p:txBody>
          <a:bodyPr anchor="b">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1141410" y="4777381"/>
            <a:ext cx="9906001" cy="860400"/>
          </a:xfrm>
        </p:spPr>
        <p:txBody>
          <a:bodyPr vert="horz" lIns="91440" tIns="45720" rIns="91440" bIns="45720" rtlCol="0" anchor="t">
            <a:normAutofit/>
          </a:bodyPr>
          <a:lstStyle>
            <a:lvl1pPr>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11/28/25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gradFill flip="none" rotWithShape="1">
                  <a:gsLst>
                    <a:gs pos="0">
                      <a:schemeClr val="tx1"/>
                    </a:gs>
                    <a:gs pos="100000">
                      <a:schemeClr val="tx1">
                        <a:lumMod val="75000"/>
                      </a:schemeClr>
                    </a:gs>
                  </a:gsLst>
                  <a:lin ang="5400000" scaled="0"/>
                  <a:tileRect/>
                </a:gra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141412" y="3886200"/>
            <a:ext cx="9906000" cy="889000"/>
          </a:xfrm>
        </p:spPr>
        <p:txBody>
          <a:bodyPr vert="horz" lIns="91440" tIns="45720" rIns="91440" bIns="45720" rtlCol="0" anchor="b">
            <a:normAutofit/>
          </a:bodyPr>
          <a:lstStyle>
            <a:lvl1pPr>
              <a:buNone/>
              <a:defRPr lang="en-US" sz="24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141411" y="4775200"/>
            <a:ext cx="9906000" cy="10160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11/28/25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2743199"/>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1141412" y="3505200"/>
            <a:ext cx="9906000" cy="838200"/>
          </a:xfrm>
        </p:spPr>
        <p:txBody>
          <a:bodyPr vert="horz" lIns="91440" tIns="45720" rIns="91440" bIns="45720" rtlCol="0" anchor="b">
            <a:normAutofit/>
          </a:bodyPr>
          <a:lstStyle>
            <a:lvl1pPr>
              <a:buNone/>
              <a:defRPr lang="en-US" sz="28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141411" y="4343400"/>
            <a:ext cx="9906000" cy="14478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11/28/25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Title 1"/>
          <p:cNvSpPr>
            <a:spLocks noGrp="1"/>
          </p:cNvSpPr>
          <p:nvPr>
            <p:ph type="title"/>
          </p:nvPr>
        </p:nvSpPr>
        <p:spPr>
          <a:xfrm>
            <a:off x="1141413" y="609600"/>
            <a:ext cx="9905998" cy="19050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11/28/25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609599"/>
            <a:ext cx="2210514"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1412" y="609600"/>
            <a:ext cx="7543800" cy="51816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11/28/25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11/28/25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751013" y="3308581"/>
            <a:ext cx="8686800" cy="1468800"/>
          </a:xfrm>
        </p:spPr>
        <p:txBody>
          <a:bodyPr anchor="b"/>
          <a:lstStyle>
            <a:lvl1pPr algn="r">
              <a:defRPr sz="4000" b="0" cap="all"/>
            </a:lvl1pPr>
          </a:lstStyle>
          <a:p>
            <a:r>
              <a:rPr lang="en-US"/>
              <a:t>Click to edit Master title style</a:t>
            </a:r>
            <a:endParaRPr lang="en-US" dirty="0"/>
          </a:p>
        </p:txBody>
      </p:sp>
      <p:sp>
        <p:nvSpPr>
          <p:cNvPr id="3" name="Text Placeholder 2"/>
          <p:cNvSpPr>
            <a:spLocks noGrp="1"/>
          </p:cNvSpPr>
          <p:nvPr>
            <p:ph type="body" idx="1"/>
          </p:nvPr>
        </p:nvSpPr>
        <p:spPr>
          <a:xfrm>
            <a:off x="1751011" y="4777381"/>
            <a:ext cx="8686801" cy="860400"/>
          </a:xfrm>
        </p:spPr>
        <p:txBody>
          <a:bodyPr anchor="t">
            <a:normAutofit/>
          </a:bodyPr>
          <a:lstStyle>
            <a:lvl1pPr marL="0" indent="0" algn="r">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11/28/25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1412" y="2666999"/>
            <a:ext cx="4876800"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0612" y="2667000"/>
            <a:ext cx="4876800"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11/28/25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429280" y="2658533"/>
            <a:ext cx="4588931"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41412" y="3243262"/>
            <a:ext cx="4876800"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43133" y="2667000"/>
            <a:ext cx="4604280"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0612" y="3243262"/>
            <a:ext cx="4876801"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11/28/25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11/28/25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11/28/25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3549121"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103812" y="609601"/>
            <a:ext cx="5943601" cy="51816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1411" y="2971800"/>
            <a:ext cx="3549121" cy="182880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11/28/25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5334001" cy="13716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433733" y="-18288"/>
            <a:ext cx="3276599" cy="6903720"/>
          </a:xfrm>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41411" y="2971800"/>
            <a:ext cx="5334001" cy="18288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399212" y="5883275"/>
            <a:ext cx="914400" cy="365125"/>
          </a:xfrm>
        </p:spPr>
        <p:txBody>
          <a:bodyPr/>
          <a:lstStyle/>
          <a:p>
            <a:fld id="{B61BEF0D-F0BB-DE4B-95CE-6DB70DBA9567}" type="datetimeFigureOut">
              <a:rPr lang="en-US" dirty="0"/>
              <a:pPr/>
              <a:t>11/28/25</a:t>
            </a:fld>
            <a:endParaRPr lang="en-US" dirty="0"/>
          </a:p>
        </p:txBody>
      </p:sp>
      <p:sp>
        <p:nvSpPr>
          <p:cNvPr id="6" name="Footer Placeholder 5"/>
          <p:cNvSpPr>
            <a:spLocks noGrp="1"/>
          </p:cNvSpPr>
          <p:nvPr>
            <p:ph type="ftr" sz="quarter" idx="11"/>
          </p:nvPr>
        </p:nvSpPr>
        <p:spPr>
          <a:xfrm>
            <a:off x="1141412" y="5883275"/>
            <a:ext cx="5105400" cy="365125"/>
          </a:xfrm>
        </p:spPr>
        <p:txBody>
          <a:bodyPr/>
          <a:lstStyle/>
          <a:p>
            <a:endParaRPr lang="en-US" dirty="0"/>
          </a:p>
        </p:txBody>
      </p:sp>
      <p:sp>
        <p:nvSpPr>
          <p:cNvPr id="7" name="Slide Number Placeholder 6"/>
          <p:cNvSpPr>
            <a:spLocks noGrp="1"/>
          </p:cNvSpPr>
          <p:nvPr>
            <p:ph type="sldNum" sz="quarter" idx="12"/>
          </p:nvPr>
        </p:nvSpPr>
        <p:spPr>
          <a:xfrm>
            <a:off x="10742612" y="5883275"/>
            <a:ext cx="3225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41413" y="609600"/>
            <a:ext cx="9905998" cy="1905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41413" y="2666999"/>
            <a:ext cx="9905998" cy="3124201"/>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837612" y="5883275"/>
            <a:ext cx="1600200"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B61BEF0D-F0BB-DE4B-95CE-6DB70DBA9567}" type="datetimeFigureOut">
              <a:rPr lang="en-US" dirty="0"/>
              <a:pPr/>
              <a:t>11/28/25</a:t>
            </a:fld>
            <a:endParaRPr lang="en-US" dirty="0"/>
          </a:p>
        </p:txBody>
      </p:sp>
      <p:sp>
        <p:nvSpPr>
          <p:cNvPr id="5" name="Footer Placeholder 4"/>
          <p:cNvSpPr>
            <a:spLocks noGrp="1"/>
          </p:cNvSpPr>
          <p:nvPr>
            <p:ph type="ftr" sz="quarter" idx="3"/>
          </p:nvPr>
        </p:nvSpPr>
        <p:spPr>
          <a:xfrm>
            <a:off x="1141412" y="5883275"/>
            <a:ext cx="7543800" cy="365125"/>
          </a:xfrm>
          <a:prstGeom prst="rect">
            <a:avLst/>
          </a:prstGeom>
        </p:spPr>
        <p:txBody>
          <a:bodyPr vert="horz" lIns="91440" tIns="45720" rIns="91440" bIns="45720" rtlCol="0" anchor="ctr"/>
          <a:lstStyle>
            <a:lvl1pPr algn="l">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endParaRPr lang="en-US" dirty="0"/>
          </a:p>
        </p:txBody>
      </p:sp>
      <p:sp>
        <p:nvSpPr>
          <p:cNvPr id="6" name="Slide Number Placeholder 5"/>
          <p:cNvSpPr>
            <a:spLocks noGrp="1"/>
          </p:cNvSpPr>
          <p:nvPr>
            <p:ph type="sldNum" sz="quarter" idx="4"/>
          </p:nvPr>
        </p:nvSpPr>
        <p:spPr>
          <a:xfrm>
            <a:off x="10514012" y="5883275"/>
            <a:ext cx="551167"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1"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l" defTabSz="457200" rtl="0" eaLnBrk="1" latinLnBrk="0" hangingPunct="1">
        <a:spcBef>
          <a:spcPct val="0"/>
        </a:spcBef>
        <a:buNone/>
        <a:defRPr sz="320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100000"/>
        <a:buFont typeface="Arial"/>
        <a:buChar char="•"/>
        <a:defRPr sz="20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100000"/>
        <a:buFont typeface="Arial"/>
        <a:buChar char="•"/>
        <a:defRPr sz="18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100000"/>
        <a:buFont typeface="Arial"/>
        <a:buChar char="•"/>
        <a:defRPr sz="16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hyperlink" Target="https://doi.org/10.2105/AJPH.2024.307585" TargetMode="External"/><Relationship Id="rId3" Type="http://schemas.openxmlformats.org/officeDocument/2006/relationships/hyperlink" Target="https://www.ahrq.gov/hai/pfp/haccost2017-results.html" TargetMode="External"/><Relationship Id="rId7" Type="http://schemas.openxmlformats.org/officeDocument/2006/relationships/hyperlink" Target="https://data.cms.gov/provider-data/dataset/77hc-ibv8"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hyperlink" Target="https://doi.org/10.5492/wjccm.v10.i5.220" TargetMode="External"/><Relationship Id="rId5" Type="http://schemas.openxmlformats.org/officeDocument/2006/relationships/hyperlink" Target="https://qualityindicators.ahrq.gov/Downloads/Modules/PSI/V2025/TechSpecs/PSI_07_Central_Venous_Catheter-Related_Blood_Stream_Infection_Rate.pdf" TargetMode="External"/><Relationship Id="rId4" Type="http://schemas.openxmlformats.org/officeDocument/2006/relationships/hyperlink" Target="https://www.ahrq.gov/sites/default/files/wysiwyg/research/findings/nhqrdr/chartbooks/patientsafety/2023qdr-patient-safety-chartbook-final.pdf" TargetMode="External"/></Relationships>
</file>

<file path=ppt/slides/_rels/slide15.xml.rels><?xml version="1.0" encoding="UTF-8" standalone="yes"?>
<Relationships xmlns="http://schemas.openxmlformats.org/package/2006/relationships"><Relationship Id="rId8" Type="http://schemas.openxmlformats.org/officeDocument/2006/relationships/hyperlink" Target="https://doi.org/10.1111/jocn.17692" TargetMode="External"/><Relationship Id="rId3" Type="http://schemas.openxmlformats.org/officeDocument/2006/relationships/hyperlink" Target="https://doi.org/10.1186/s12879-023-08744-5" TargetMode="External"/><Relationship Id="rId7" Type="http://schemas.openxmlformats.org/officeDocument/2006/relationships/hyperlink" Target="https://doi.org/10.1017/ice.2023.160"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hyperlink" Target="https://www.uscis.gov/policy-manual/volume-12-part-a-chapter-2" TargetMode="External"/><Relationship Id="rId5" Type="http://schemas.openxmlformats.org/officeDocument/2006/relationships/hyperlink" Target="https://myiq2-prod.dfwhcfoundation.org/hub/stream/3b4a7fab-7832-4ba5-b158-78a57e1dedea" TargetMode="External"/><Relationship Id="rId4" Type="http://schemas.openxmlformats.org/officeDocument/2006/relationships/hyperlink" Target="https://chatgpt.com/share/6924b532-ac98-800b-97a8-7310be988923"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164CAE-FB36-1055-AFDA-B86002D21C97}"/>
              </a:ext>
            </a:extLst>
          </p:cNvPr>
          <p:cNvSpPr>
            <a:spLocks noGrp="1"/>
          </p:cNvSpPr>
          <p:nvPr>
            <p:ph type="ctrTitle"/>
          </p:nvPr>
        </p:nvSpPr>
        <p:spPr>
          <a:xfrm>
            <a:off x="1494293" y="383583"/>
            <a:ext cx="9203412" cy="3200400"/>
          </a:xfrm>
        </p:spPr>
        <p:txBody>
          <a:bodyPr anchor="ctr">
            <a:normAutofit/>
          </a:bodyPr>
          <a:lstStyle/>
          <a:p>
            <a:r>
              <a:rPr lang="en-US" sz="4400" b="1" cap="none" dirty="0">
                <a:solidFill>
                  <a:schemeClr val="tx1"/>
                </a:solidFill>
                <a:effectLst>
                  <a:glow rad="38100">
                    <a:schemeClr val="bg1">
                      <a:lumMod val="65000"/>
                      <a:lumOff val="35000"/>
                      <a:alpha val="50000"/>
                    </a:schemeClr>
                  </a:glow>
                  <a:innerShdw blurRad="63500" dist="50800" dir="18900000">
                    <a:srgbClr val="C00000">
                      <a:alpha val="50000"/>
                    </a:srgbClr>
                  </a:innerShdw>
                </a:effectLst>
                <a:latin typeface="Calibri" panose="020F0502020204030204" pitchFamily="34" charset="0"/>
                <a:cs typeface="Calibri" panose="020F0502020204030204" pitchFamily="34" charset="0"/>
              </a:rPr>
              <a:t>Patient Safety &amp; Quality Indicator (PSQI) Deep Dive</a:t>
            </a:r>
            <a:br>
              <a:rPr lang="en-US" sz="3600" b="1" cap="none" dirty="0">
                <a:solidFill>
                  <a:schemeClr val="tx1"/>
                </a:solidFill>
                <a:latin typeface="Calibri" panose="020F0502020204030204" pitchFamily="34" charset="0"/>
                <a:cs typeface="Calibri" panose="020F0502020204030204" pitchFamily="34" charset="0"/>
              </a:rPr>
            </a:br>
            <a:br>
              <a:rPr lang="en-US" sz="3600" dirty="0">
                <a:solidFill>
                  <a:schemeClr val="tx1"/>
                </a:solidFill>
                <a:latin typeface="Calibri" panose="020F0502020204030204" pitchFamily="34" charset="0"/>
                <a:cs typeface="Calibri" panose="020F0502020204030204" pitchFamily="34" charset="0"/>
              </a:rPr>
            </a:br>
            <a:r>
              <a:rPr lang="en-US" sz="3600" cap="none" dirty="0">
                <a:solidFill>
                  <a:schemeClr val="tx1"/>
                </a:solidFill>
                <a:effectLst>
                  <a:glow rad="38100">
                    <a:schemeClr val="bg1">
                      <a:lumMod val="65000"/>
                      <a:lumOff val="35000"/>
                      <a:alpha val="50000"/>
                    </a:schemeClr>
                  </a:glow>
                  <a:innerShdw blurRad="63500" dist="50800" dir="18900000">
                    <a:srgbClr val="C00000">
                      <a:alpha val="50000"/>
                    </a:srgbClr>
                  </a:innerShdw>
                </a:effectLst>
                <a:latin typeface="Calibri" panose="020F0502020204030204" pitchFamily="34" charset="0"/>
                <a:cs typeface="Calibri" panose="020F0502020204030204" pitchFamily="34" charset="0"/>
              </a:rPr>
              <a:t>Central Line-Associated Bloodstream Infections</a:t>
            </a:r>
            <a:br>
              <a:rPr lang="en-US" sz="3600" cap="none" dirty="0">
                <a:solidFill>
                  <a:schemeClr val="tx1"/>
                </a:solidFill>
                <a:effectLst>
                  <a:glow rad="38100">
                    <a:schemeClr val="bg1">
                      <a:lumMod val="65000"/>
                      <a:lumOff val="35000"/>
                      <a:alpha val="50000"/>
                    </a:schemeClr>
                  </a:glow>
                  <a:innerShdw blurRad="63500" dist="50800" dir="18900000">
                    <a:srgbClr val="C00000">
                      <a:alpha val="50000"/>
                    </a:srgbClr>
                  </a:innerShdw>
                </a:effectLst>
                <a:latin typeface="Calibri" panose="020F0502020204030204" pitchFamily="34" charset="0"/>
                <a:cs typeface="Calibri" panose="020F0502020204030204" pitchFamily="34" charset="0"/>
              </a:rPr>
            </a:br>
            <a:r>
              <a:rPr lang="en-US" sz="3600" cap="none" dirty="0">
                <a:solidFill>
                  <a:schemeClr val="tx1"/>
                </a:solidFill>
                <a:effectLst>
                  <a:glow rad="38100">
                    <a:schemeClr val="bg1">
                      <a:lumMod val="65000"/>
                      <a:lumOff val="35000"/>
                      <a:alpha val="50000"/>
                    </a:schemeClr>
                  </a:glow>
                  <a:innerShdw blurRad="63500" dist="50800" dir="18900000">
                    <a:srgbClr val="C00000">
                      <a:alpha val="50000"/>
                    </a:srgbClr>
                  </a:innerShdw>
                </a:effectLst>
                <a:latin typeface="Calibri" panose="020F0502020204030204" pitchFamily="34" charset="0"/>
                <a:cs typeface="Calibri" panose="020F0502020204030204" pitchFamily="34" charset="0"/>
              </a:rPr>
              <a:t>(CLABSI)</a:t>
            </a:r>
            <a:endParaRPr lang="en-US" sz="3600" dirty="0">
              <a:solidFill>
                <a:schemeClr val="tx1"/>
              </a:solidFill>
              <a:effectLst>
                <a:glow rad="38100">
                  <a:schemeClr val="bg1">
                    <a:lumMod val="65000"/>
                    <a:lumOff val="35000"/>
                    <a:alpha val="50000"/>
                  </a:schemeClr>
                </a:glow>
                <a:innerShdw blurRad="63500" dist="50800" dir="18900000">
                  <a:srgbClr val="C00000">
                    <a:alpha val="50000"/>
                  </a:srgbClr>
                </a:innerShdw>
              </a:effectLst>
              <a:latin typeface="Calibri" panose="020F0502020204030204" pitchFamily="34" charset="0"/>
              <a:cs typeface="Calibri" panose="020F0502020204030204" pitchFamily="34" charset="0"/>
            </a:endParaRPr>
          </a:p>
        </p:txBody>
      </p:sp>
      <p:sp>
        <p:nvSpPr>
          <p:cNvPr id="4" name="TextBox 3">
            <a:extLst>
              <a:ext uri="{FF2B5EF4-FFF2-40B4-BE49-F238E27FC236}">
                <a16:creationId xmlns:a16="http://schemas.microsoft.com/office/drawing/2014/main" id="{FA530BBD-A457-353E-EC86-624D5C9E434D}"/>
              </a:ext>
            </a:extLst>
          </p:cNvPr>
          <p:cNvSpPr txBox="1"/>
          <p:nvPr/>
        </p:nvSpPr>
        <p:spPr>
          <a:xfrm>
            <a:off x="3680274" y="4049486"/>
            <a:ext cx="4831451" cy="1631216"/>
          </a:xfrm>
          <a:prstGeom prst="rect">
            <a:avLst/>
          </a:prstGeom>
          <a:noFill/>
        </p:spPr>
        <p:txBody>
          <a:bodyPr wrap="none" rtlCol="0">
            <a:spAutoFit/>
          </a:bodyPr>
          <a:lstStyle/>
          <a:p>
            <a:pPr algn="ctr"/>
            <a:r>
              <a:rPr lang="en-US" sz="2000" dirty="0">
                <a:latin typeface="Calibri" panose="020F0502020204030204" pitchFamily="34" charset="0"/>
                <a:cs typeface="Calibri" panose="020F0502020204030204" pitchFamily="34" charset="0"/>
              </a:rPr>
              <a:t>Stephanie L. McNeese</a:t>
            </a:r>
          </a:p>
          <a:p>
            <a:pPr algn="ctr"/>
            <a:r>
              <a:rPr lang="en-US" sz="2000" dirty="0">
                <a:latin typeface="Calibri" panose="020F0502020204030204" pitchFamily="34" charset="0"/>
                <a:cs typeface="Calibri" panose="020F0502020204030204" pitchFamily="34" charset="0"/>
              </a:rPr>
              <a:t>Texas Tech University Health Sciences Center</a:t>
            </a:r>
          </a:p>
          <a:p>
            <a:pPr algn="ctr"/>
            <a:r>
              <a:rPr lang="en-US" sz="2000" dirty="0">
                <a:latin typeface="Calibri" panose="020F0502020204030204" pitchFamily="34" charset="0"/>
                <a:cs typeface="Calibri" panose="020F0502020204030204" pitchFamily="34" charset="0"/>
              </a:rPr>
              <a:t>NURS 5332 – Informatics II</a:t>
            </a:r>
          </a:p>
          <a:p>
            <a:pPr algn="ctr"/>
            <a:r>
              <a:rPr lang="en-US" sz="2000" dirty="0">
                <a:latin typeface="Calibri" panose="020F0502020204030204" pitchFamily="34" charset="0"/>
                <a:cs typeface="Calibri" panose="020F0502020204030204" pitchFamily="34" charset="0"/>
              </a:rPr>
              <a:t>Dr. Steph Hoelscher</a:t>
            </a:r>
          </a:p>
          <a:p>
            <a:pPr algn="ctr"/>
            <a:r>
              <a:rPr lang="en-US" sz="2000" dirty="0">
                <a:latin typeface="Calibri" panose="020F0502020204030204" pitchFamily="34" charset="0"/>
                <a:cs typeface="Calibri" panose="020F0502020204030204" pitchFamily="34" charset="0"/>
              </a:rPr>
              <a:t>December 1, 2025</a:t>
            </a:r>
          </a:p>
        </p:txBody>
      </p:sp>
    </p:spTree>
    <p:extLst>
      <p:ext uri="{BB962C8B-B14F-4D97-AF65-F5344CB8AC3E}">
        <p14:creationId xmlns:p14="http://schemas.microsoft.com/office/powerpoint/2010/main" val="29111135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424850-A1C5-4EDC-97C5-5A1D5C313A1F}"/>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CEAF002C-F0BD-8860-C0E6-D02D495754EC}"/>
              </a:ext>
            </a:extLst>
          </p:cNvPr>
          <p:cNvSpPr txBox="1"/>
          <p:nvPr/>
        </p:nvSpPr>
        <p:spPr>
          <a:xfrm>
            <a:off x="3948960" y="368135"/>
            <a:ext cx="4290919" cy="584775"/>
          </a:xfrm>
          <a:prstGeom prst="rect">
            <a:avLst/>
          </a:prstGeom>
          <a:solidFill>
            <a:schemeClr val="tx1"/>
          </a:solidFill>
          <a:ln>
            <a:noFill/>
          </a:ln>
          <a:effectLst>
            <a:outerShdw blurRad="50800" dist="50800" dir="5400000" algn="ctr" rotWithShape="0">
              <a:schemeClr val="bg1"/>
            </a:outerShdw>
          </a:effectLst>
        </p:spPr>
        <p:txBody>
          <a:bodyPr wrap="none" rtlCol="0">
            <a:spAutoFit/>
          </a:bodyPr>
          <a:lstStyle>
            <a:defPPr>
              <a:defRPr lang="en-US"/>
            </a:defPPr>
            <a:lvl1pPr algn="ctr">
              <a:defRPr sz="3200" b="1">
                <a:solidFill>
                  <a:srgbClr val="C00000"/>
                </a:solidFill>
                <a:effectLst>
                  <a:innerShdw blurRad="63500" dist="1320192" dir="8580000">
                    <a:prstClr val="black">
                      <a:alpha val="50000"/>
                    </a:prstClr>
                  </a:innerShdw>
                </a:effectLst>
                <a:latin typeface="Calibri" panose="020F0502020204030204" pitchFamily="34" charset="0"/>
                <a:cs typeface="Calibri" panose="020F0502020204030204" pitchFamily="34" charset="0"/>
              </a:defRPr>
            </a:lvl1pPr>
          </a:lstStyle>
          <a:p>
            <a:r>
              <a:rPr lang="en-US" dirty="0"/>
              <a:t>Implications for Practice</a:t>
            </a:r>
          </a:p>
        </p:txBody>
      </p:sp>
      <p:sp>
        <p:nvSpPr>
          <p:cNvPr id="6" name="TextBox 5">
            <a:extLst>
              <a:ext uri="{FF2B5EF4-FFF2-40B4-BE49-F238E27FC236}">
                <a16:creationId xmlns:a16="http://schemas.microsoft.com/office/drawing/2014/main" id="{28A2A497-260D-1F4B-5CC8-9607880BEAF5}"/>
              </a:ext>
            </a:extLst>
          </p:cNvPr>
          <p:cNvSpPr txBox="1"/>
          <p:nvPr/>
        </p:nvSpPr>
        <p:spPr>
          <a:xfrm>
            <a:off x="583981" y="1211497"/>
            <a:ext cx="11020876" cy="5278368"/>
          </a:xfrm>
          <a:prstGeom prst="rect">
            <a:avLst/>
          </a:prstGeom>
          <a:noFill/>
        </p:spPr>
        <p:txBody>
          <a:bodyPr wrap="square">
            <a:spAutoFit/>
          </a:bodyPr>
          <a:lstStyle/>
          <a:p>
            <a:pPr>
              <a:spcAft>
                <a:spcPts val="600"/>
              </a:spcAft>
            </a:pPr>
            <a:r>
              <a:rPr lang="en-US" sz="2400" b="1" dirty="0">
                <a:latin typeface="Calibri" panose="020F0502020204030204" pitchFamily="34" charset="0"/>
                <a:cs typeface="Calibri" panose="020F0502020204030204" pitchFamily="34" charset="0"/>
              </a:rPr>
              <a:t>CLABSI Disparities in Puerto Rico</a:t>
            </a:r>
          </a:p>
          <a:p>
            <a:pPr marL="285750" indent="-285750">
              <a:spcAft>
                <a:spcPts val="600"/>
              </a:spcAft>
              <a:buFont typeface="Arial" panose="020B0604020202020204" pitchFamily="34" charset="0"/>
              <a:buChar char="•"/>
            </a:pPr>
            <a:r>
              <a:rPr lang="en-US" sz="2400" dirty="0">
                <a:latin typeface="Calibri" panose="020F0502020204030204" pitchFamily="34" charset="0"/>
                <a:cs typeface="Calibri" panose="020F0502020204030204" pitchFamily="34" charset="0"/>
              </a:rPr>
              <a:t>Puerto Rico is a U.S. territory, and its residents are U.S. citizens (</a:t>
            </a:r>
            <a:r>
              <a:rPr lang="en-US" sz="2400" dirty="0">
                <a:solidFill>
                  <a:srgbClr val="FFFFFF"/>
                </a:solidFill>
                <a:latin typeface="Calibri" panose="020F0502020204030204" pitchFamily="34" charset="0"/>
                <a:cs typeface="Calibri" panose="020F0502020204030204" pitchFamily="34" charset="0"/>
              </a:rPr>
              <a:t>U.S. Citizenship and Immigration Services, 2025)</a:t>
            </a:r>
            <a:r>
              <a:rPr lang="en-US" sz="2400" dirty="0">
                <a:latin typeface="Calibri" panose="020F0502020204030204" pitchFamily="34" charset="0"/>
                <a:cs typeface="Calibri" panose="020F0502020204030204" pitchFamily="34" charset="0"/>
              </a:rPr>
              <a:t>.</a:t>
            </a:r>
          </a:p>
          <a:p>
            <a:pPr marL="285750" indent="-285750">
              <a:spcAft>
                <a:spcPts val="600"/>
              </a:spcAft>
              <a:buFont typeface="Arial" panose="020B0604020202020204" pitchFamily="34" charset="0"/>
              <a:buChar char="•"/>
            </a:pPr>
            <a:r>
              <a:rPr lang="en-US" sz="2400" dirty="0">
                <a:latin typeface="Calibri" panose="020F0502020204030204" pitchFamily="34" charset="0"/>
                <a:cs typeface="Calibri" panose="020F0502020204030204" pitchFamily="34" charset="0"/>
              </a:rPr>
              <a:t>CLABSI rates show significant disparities compared to stateside facilities (CMS, 2025).</a:t>
            </a:r>
          </a:p>
          <a:p>
            <a:pPr marL="285750" indent="-285750">
              <a:spcAft>
                <a:spcPts val="600"/>
              </a:spcAft>
              <a:buFont typeface="Arial" panose="020B0604020202020204" pitchFamily="34" charset="0"/>
              <a:buChar char="•"/>
            </a:pPr>
            <a:r>
              <a:rPr lang="en-US" sz="2400" dirty="0">
                <a:latin typeface="Calibri" panose="020F0502020204030204" pitchFamily="34" charset="0"/>
                <a:cs typeface="Calibri" panose="020F0502020204030204" pitchFamily="34" charset="0"/>
              </a:rPr>
              <a:t>Research on CLABSI and other health topics in Puerto Rico is limited, contributing to disparities (McSorley et al., 2025).</a:t>
            </a:r>
          </a:p>
          <a:p>
            <a:pPr marL="285750" indent="-285750">
              <a:buFont typeface="Arial" panose="020B0604020202020204" pitchFamily="34" charset="0"/>
              <a:buChar char="•"/>
            </a:pPr>
            <a:r>
              <a:rPr lang="en-US" sz="2400" dirty="0">
                <a:latin typeface="Calibri" panose="020F0502020204030204" pitchFamily="34" charset="0"/>
                <a:cs typeface="Calibri" panose="020F0502020204030204" pitchFamily="34" charset="0"/>
              </a:rPr>
              <a:t>Puerto Rico has higher rates of comorbidities that increase infection risk, including:</a:t>
            </a:r>
          </a:p>
          <a:p>
            <a:pPr marL="742950" lvl="1" indent="-285750">
              <a:buSzPct val="50000"/>
              <a:buFont typeface="Wingdings" pitchFamily="2" charset="2"/>
              <a:buChar char="Ø"/>
            </a:pPr>
            <a:r>
              <a:rPr lang="en-US" sz="2400" dirty="0">
                <a:latin typeface="Calibri" panose="020F0502020204030204" pitchFamily="34" charset="0"/>
                <a:cs typeface="Calibri" panose="020F0502020204030204" pitchFamily="34" charset="0"/>
              </a:rPr>
              <a:t>Diabetes</a:t>
            </a:r>
          </a:p>
          <a:p>
            <a:pPr marL="742950" lvl="1" indent="-285750">
              <a:buSzPct val="50000"/>
              <a:buFont typeface="Wingdings" pitchFamily="2" charset="2"/>
              <a:buChar char="Ø"/>
            </a:pPr>
            <a:r>
              <a:rPr lang="en-US" sz="2400" dirty="0">
                <a:latin typeface="Calibri" panose="020F0502020204030204" pitchFamily="34" charset="0"/>
                <a:cs typeface="Calibri" panose="020F0502020204030204" pitchFamily="34" charset="0"/>
              </a:rPr>
              <a:t>Cardiovascular disease</a:t>
            </a:r>
          </a:p>
          <a:p>
            <a:pPr marL="742950" lvl="1" indent="-285750">
              <a:buSzPct val="50000"/>
              <a:buFont typeface="Wingdings" pitchFamily="2" charset="2"/>
              <a:buChar char="Ø"/>
            </a:pPr>
            <a:r>
              <a:rPr lang="en-US" sz="2400" dirty="0">
                <a:latin typeface="Calibri" panose="020F0502020204030204" pitchFamily="34" charset="0"/>
                <a:cs typeface="Calibri" panose="020F0502020204030204" pitchFamily="34" charset="0"/>
              </a:rPr>
              <a:t>Asthma</a:t>
            </a:r>
          </a:p>
          <a:p>
            <a:pPr marL="742950" lvl="1" indent="-285750">
              <a:spcAft>
                <a:spcPts val="600"/>
              </a:spcAft>
              <a:buSzPct val="50000"/>
              <a:buFont typeface="Wingdings" pitchFamily="2" charset="2"/>
              <a:buChar char="Ø"/>
            </a:pPr>
            <a:r>
              <a:rPr lang="en-US" sz="2400" dirty="0">
                <a:latin typeface="Calibri" panose="020F0502020204030204" pitchFamily="34" charset="0"/>
                <a:cs typeface="Calibri" panose="020F0502020204030204" pitchFamily="34" charset="0"/>
              </a:rPr>
              <a:t>Hypertension</a:t>
            </a:r>
          </a:p>
          <a:p>
            <a:pPr marL="285750" indent="-285750">
              <a:spcAft>
                <a:spcPts val="600"/>
              </a:spcAft>
              <a:buFont typeface="Arial" panose="020B0604020202020204" pitchFamily="34" charset="0"/>
              <a:buChar char="•"/>
            </a:pPr>
            <a:r>
              <a:rPr lang="en-US" sz="2400" dirty="0">
                <a:latin typeface="Calibri" panose="020F0502020204030204" pitchFamily="34" charset="0"/>
                <a:cs typeface="Calibri" panose="020F0502020204030204" pitchFamily="34" charset="0"/>
              </a:rPr>
              <a:t>These combined factors create a high-risk environment for preventable HAIs and underscore the need for targeted surveillance and support.</a:t>
            </a:r>
          </a:p>
        </p:txBody>
      </p:sp>
    </p:spTree>
    <p:extLst>
      <p:ext uri="{BB962C8B-B14F-4D97-AF65-F5344CB8AC3E}">
        <p14:creationId xmlns:p14="http://schemas.microsoft.com/office/powerpoint/2010/main" val="7414687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C99755-D77F-72D3-B5AF-5358CA995BAC}"/>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1BFB7BC5-2319-116D-EF1A-8F11B08301D9}"/>
              </a:ext>
            </a:extLst>
          </p:cNvPr>
          <p:cNvSpPr txBox="1"/>
          <p:nvPr/>
        </p:nvSpPr>
        <p:spPr>
          <a:xfrm>
            <a:off x="4412974" y="197653"/>
            <a:ext cx="3366051" cy="584775"/>
          </a:xfrm>
          <a:prstGeom prst="rect">
            <a:avLst/>
          </a:prstGeom>
          <a:solidFill>
            <a:schemeClr val="tx1"/>
          </a:solidFill>
          <a:ln>
            <a:noFill/>
          </a:ln>
          <a:effectLst>
            <a:outerShdw blurRad="50800" dist="50800" dir="5400000" algn="ctr" rotWithShape="0">
              <a:schemeClr val="bg1"/>
            </a:outerShdw>
          </a:effectLst>
        </p:spPr>
        <p:txBody>
          <a:bodyPr wrap="none" rtlCol="0">
            <a:spAutoFit/>
          </a:bodyPr>
          <a:lstStyle>
            <a:defPPr>
              <a:defRPr lang="en-US"/>
            </a:defPPr>
            <a:lvl1pPr algn="ctr">
              <a:defRPr sz="3200" b="1">
                <a:solidFill>
                  <a:srgbClr val="C00000"/>
                </a:solidFill>
                <a:effectLst>
                  <a:innerShdw blurRad="63500" dist="1320192" dir="8580000">
                    <a:prstClr val="black">
                      <a:alpha val="50000"/>
                    </a:prstClr>
                  </a:innerShdw>
                </a:effectLst>
                <a:latin typeface="Calibri" panose="020F0502020204030204" pitchFamily="34" charset="0"/>
                <a:cs typeface="Calibri" panose="020F0502020204030204" pitchFamily="34" charset="0"/>
              </a:defRPr>
            </a:lvl1pPr>
          </a:lstStyle>
          <a:p>
            <a:r>
              <a:rPr lang="en-US" dirty="0"/>
              <a:t>Recommendations</a:t>
            </a:r>
          </a:p>
        </p:txBody>
      </p:sp>
      <p:sp>
        <p:nvSpPr>
          <p:cNvPr id="5" name="TextBox 4">
            <a:extLst>
              <a:ext uri="{FF2B5EF4-FFF2-40B4-BE49-F238E27FC236}">
                <a16:creationId xmlns:a16="http://schemas.microsoft.com/office/drawing/2014/main" id="{9882809B-5238-B91E-F5E6-F63275C26D55}"/>
              </a:ext>
            </a:extLst>
          </p:cNvPr>
          <p:cNvSpPr txBox="1"/>
          <p:nvPr/>
        </p:nvSpPr>
        <p:spPr>
          <a:xfrm>
            <a:off x="9082174" y="6494206"/>
            <a:ext cx="3109826" cy="307777"/>
          </a:xfrm>
          <a:prstGeom prst="rect">
            <a:avLst/>
          </a:prstGeom>
          <a:noFill/>
        </p:spPr>
        <p:txBody>
          <a:bodyPr wrap="none" rtlCol="0">
            <a:spAutoFit/>
          </a:bodyPr>
          <a:lstStyle/>
          <a:p>
            <a:r>
              <a:rPr lang="en-US" sz="1400" dirty="0">
                <a:latin typeface="Calibri" panose="020F0502020204030204" pitchFamily="34" charset="0"/>
                <a:cs typeface="Calibri" panose="020F0502020204030204" pitchFamily="34" charset="0"/>
              </a:rPr>
              <a:t>(</a:t>
            </a:r>
            <a:r>
              <a:rPr lang="en-US" sz="1400" dirty="0" err="1">
                <a:latin typeface="Calibri" panose="020F0502020204030204" pitchFamily="34" charset="0"/>
                <a:cs typeface="Calibri" panose="020F0502020204030204" pitchFamily="34" charset="0"/>
              </a:rPr>
              <a:t>Odada</a:t>
            </a:r>
            <a:r>
              <a:rPr lang="en-US" sz="1400" dirty="0">
                <a:latin typeface="Calibri" panose="020F0502020204030204" pitchFamily="34" charset="0"/>
                <a:cs typeface="Calibri" panose="020F0502020204030204" pitchFamily="34" charset="0"/>
              </a:rPr>
              <a:t> et al.,2023; Sapiano et al., 2025)</a:t>
            </a:r>
          </a:p>
        </p:txBody>
      </p:sp>
      <p:graphicFrame>
        <p:nvGraphicFramePr>
          <p:cNvPr id="6" name="Diagram 5">
            <a:extLst>
              <a:ext uri="{FF2B5EF4-FFF2-40B4-BE49-F238E27FC236}">
                <a16:creationId xmlns:a16="http://schemas.microsoft.com/office/drawing/2014/main" id="{AE741953-F0BC-4973-C2FC-1967B8149F80}"/>
              </a:ext>
            </a:extLst>
          </p:cNvPr>
          <p:cNvGraphicFramePr/>
          <p:nvPr>
            <p:extLst>
              <p:ext uri="{D42A27DB-BD31-4B8C-83A1-F6EECF244321}">
                <p14:modId xmlns:p14="http://schemas.microsoft.com/office/powerpoint/2010/main" val="2537865991"/>
              </p:ext>
            </p:extLst>
          </p:nvPr>
        </p:nvGraphicFramePr>
        <p:xfrm>
          <a:off x="1813302" y="1075539"/>
          <a:ext cx="8172772"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755009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716093-456F-1AA3-6878-D40EC31F7EED}"/>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6E8E77E9-B332-AB58-1638-3C372E0F5BA5}"/>
              </a:ext>
            </a:extLst>
          </p:cNvPr>
          <p:cNvSpPr txBox="1"/>
          <p:nvPr/>
        </p:nvSpPr>
        <p:spPr>
          <a:xfrm>
            <a:off x="5073954" y="368135"/>
            <a:ext cx="2040944" cy="584775"/>
          </a:xfrm>
          <a:prstGeom prst="rect">
            <a:avLst/>
          </a:prstGeom>
          <a:solidFill>
            <a:schemeClr val="tx1"/>
          </a:solidFill>
          <a:ln>
            <a:noFill/>
          </a:ln>
          <a:effectLst>
            <a:outerShdw blurRad="50800" dist="50800" dir="5400000" algn="ctr" rotWithShape="0">
              <a:schemeClr val="bg1"/>
            </a:outerShdw>
          </a:effectLst>
        </p:spPr>
        <p:txBody>
          <a:bodyPr wrap="none" rtlCol="0">
            <a:spAutoFit/>
          </a:bodyPr>
          <a:lstStyle>
            <a:defPPr>
              <a:defRPr lang="en-US"/>
            </a:defPPr>
            <a:lvl1pPr algn="ctr">
              <a:defRPr sz="3200" b="1">
                <a:solidFill>
                  <a:srgbClr val="C00000"/>
                </a:solidFill>
                <a:effectLst>
                  <a:innerShdw blurRad="63500" dist="1320192" dir="8580000">
                    <a:prstClr val="black">
                      <a:alpha val="50000"/>
                    </a:prstClr>
                  </a:innerShdw>
                </a:effectLst>
                <a:latin typeface="Calibri" panose="020F0502020204030204" pitchFamily="34" charset="0"/>
                <a:cs typeface="Calibri" panose="020F0502020204030204" pitchFamily="34" charset="0"/>
              </a:defRPr>
            </a:lvl1pPr>
          </a:lstStyle>
          <a:p>
            <a:r>
              <a:rPr lang="en-US" dirty="0"/>
              <a:t>Conclusion</a:t>
            </a:r>
          </a:p>
        </p:txBody>
      </p:sp>
      <p:sp>
        <p:nvSpPr>
          <p:cNvPr id="4" name="TextBox 3">
            <a:extLst>
              <a:ext uri="{FF2B5EF4-FFF2-40B4-BE49-F238E27FC236}">
                <a16:creationId xmlns:a16="http://schemas.microsoft.com/office/drawing/2014/main" id="{DF2673C9-0484-6276-BDE9-E2E986230A82}"/>
              </a:ext>
            </a:extLst>
          </p:cNvPr>
          <p:cNvSpPr txBox="1"/>
          <p:nvPr/>
        </p:nvSpPr>
        <p:spPr>
          <a:xfrm>
            <a:off x="615775" y="1227980"/>
            <a:ext cx="10957302" cy="4970591"/>
          </a:xfrm>
          <a:prstGeom prst="rect">
            <a:avLst/>
          </a:prstGeom>
          <a:noFill/>
        </p:spPr>
        <p:txBody>
          <a:bodyPr wrap="square" rtlCol="0">
            <a:spAutoFit/>
          </a:bodyPr>
          <a:lstStyle/>
          <a:p>
            <a:pPr>
              <a:spcAft>
                <a:spcPts val="600"/>
              </a:spcAft>
            </a:pPr>
            <a:r>
              <a:rPr lang="en-US" sz="2400" dirty="0">
                <a:latin typeface="Calibri" panose="020F0502020204030204" pitchFamily="34" charset="0"/>
                <a:cs typeface="Calibri" panose="020F0502020204030204" pitchFamily="34" charset="0"/>
              </a:rPr>
              <a:t>	CLABSI is still a major patient-safety issue, and the data show variation in both performance and reporting across the country since the 2020 pandemic (Sapiano et al., 2025). Puerto Rico stands out as an area where reporting gaps and higher comorbidity burdens create added risk (CMS, 2025). This data reinforces how important it is for health care organizations to stay consistent with prevention bundles, maintain consistent and evidence-based line-care practices, and make sure staff are confident in what proper maintenance looks like (</a:t>
            </a:r>
            <a:r>
              <a:rPr lang="en-US" sz="2400" dirty="0" err="1">
                <a:latin typeface="Calibri" panose="020F0502020204030204" pitchFamily="34" charset="0"/>
                <a:cs typeface="Calibri" panose="020F0502020204030204" pitchFamily="34" charset="0"/>
              </a:rPr>
              <a:t>Odada</a:t>
            </a:r>
            <a:r>
              <a:rPr lang="en-US" sz="2400" dirty="0">
                <a:latin typeface="Calibri" panose="020F0502020204030204" pitchFamily="34" charset="0"/>
                <a:cs typeface="Calibri" panose="020F0502020204030204" pitchFamily="34" charset="0"/>
              </a:rPr>
              <a:t> et al., 2023). Strengthening surveillance and giving teams timely, accurate data to work with will help identify problems early before they escalate.</a:t>
            </a:r>
          </a:p>
          <a:p>
            <a:pPr>
              <a:spcAft>
                <a:spcPts val="600"/>
              </a:spcAft>
            </a:pPr>
            <a:r>
              <a:rPr lang="en-US" sz="2400" dirty="0">
                <a:latin typeface="Calibri" panose="020F0502020204030204" pitchFamily="34" charset="0"/>
                <a:cs typeface="Calibri" panose="020F0502020204030204" pitchFamily="34" charset="0"/>
              </a:rPr>
              <a:t>	Overall, these findings support a focused, evidence-based approach in assisting our U.S. territory of Puerto Rico. Make prevention practices consistent, invest in ongoing education, and improve monitoring so gaps in care can be addressed quickly. These strategies can reduce disparities and improve safety for patients in every setting.</a:t>
            </a:r>
          </a:p>
        </p:txBody>
      </p:sp>
    </p:spTree>
    <p:extLst>
      <p:ext uri="{BB962C8B-B14F-4D97-AF65-F5344CB8AC3E}">
        <p14:creationId xmlns:p14="http://schemas.microsoft.com/office/powerpoint/2010/main" val="14021160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7DBD26-C6A6-A525-34A3-E01CABC9C455}"/>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2BCC3D09-B1E8-45AE-ABCF-8FB2366D5A32}"/>
              </a:ext>
            </a:extLst>
          </p:cNvPr>
          <p:cNvSpPr txBox="1"/>
          <p:nvPr/>
        </p:nvSpPr>
        <p:spPr>
          <a:xfrm>
            <a:off x="3783604" y="344384"/>
            <a:ext cx="4624792" cy="584775"/>
          </a:xfrm>
          <a:prstGeom prst="rect">
            <a:avLst/>
          </a:prstGeom>
          <a:solidFill>
            <a:schemeClr val="tx1"/>
          </a:solidFill>
          <a:ln>
            <a:noFill/>
          </a:ln>
          <a:effectLst>
            <a:outerShdw blurRad="50800" dist="50800" dir="5400000" algn="ctr" rotWithShape="0">
              <a:schemeClr val="bg1"/>
            </a:outerShdw>
          </a:effectLst>
        </p:spPr>
        <p:txBody>
          <a:bodyPr wrap="none" rtlCol="0">
            <a:spAutoFit/>
          </a:bodyPr>
          <a:lstStyle>
            <a:defPPr>
              <a:defRPr lang="en-US"/>
            </a:defPPr>
            <a:lvl1pPr algn="ctr">
              <a:defRPr sz="3200" b="1">
                <a:solidFill>
                  <a:srgbClr val="C00000"/>
                </a:solidFill>
                <a:effectLst>
                  <a:innerShdw blurRad="63500" dist="1320192" dir="8580000">
                    <a:prstClr val="black">
                      <a:alpha val="50000"/>
                    </a:prstClr>
                  </a:innerShdw>
                </a:effectLst>
                <a:latin typeface="Calibri" panose="020F0502020204030204" pitchFamily="34" charset="0"/>
                <a:cs typeface="Calibri" panose="020F0502020204030204" pitchFamily="34" charset="0"/>
              </a:defRPr>
            </a:lvl1pPr>
          </a:lstStyle>
          <a:p>
            <a:r>
              <a:rPr lang="en-US" dirty="0"/>
              <a:t>Generative AI Attestation</a:t>
            </a:r>
          </a:p>
        </p:txBody>
      </p:sp>
      <p:sp>
        <p:nvSpPr>
          <p:cNvPr id="3" name="TextBox 2">
            <a:extLst>
              <a:ext uri="{FF2B5EF4-FFF2-40B4-BE49-F238E27FC236}">
                <a16:creationId xmlns:a16="http://schemas.microsoft.com/office/drawing/2014/main" id="{92491765-54B8-A2C9-846A-BD74F1046FD7}"/>
              </a:ext>
            </a:extLst>
          </p:cNvPr>
          <p:cNvSpPr txBox="1"/>
          <p:nvPr/>
        </p:nvSpPr>
        <p:spPr>
          <a:xfrm>
            <a:off x="744650" y="1685727"/>
            <a:ext cx="10702699" cy="3785652"/>
          </a:xfrm>
          <a:prstGeom prst="rect">
            <a:avLst/>
          </a:prstGeom>
          <a:noFill/>
        </p:spPr>
        <p:txBody>
          <a:bodyPr wrap="square" rtlCol="0">
            <a:spAutoFit/>
          </a:bodyPr>
          <a:lstStyle/>
          <a:p>
            <a:r>
              <a:rPr lang="en-US" sz="2400" dirty="0">
                <a:latin typeface="Calibri" panose="020F0502020204030204" pitchFamily="34" charset="0"/>
                <a:cs typeface="Calibri" panose="020F0502020204030204" pitchFamily="34" charset="0"/>
              </a:rPr>
              <a:t>	I attest that I used a generative AI tool in accordance with course guidelines and assignment-specific permissions. I used ChatGPT (OpenAI, 2025) on November 24, 2025, to gather insights about CLABSI. The prompt(s) used included: “What are some insights that can be gained from this data, and what are the best charts to display that data?” and “I can’t find a more recent version of this report, can you?” I also asked ChatGPT to help me compare my presentation to the assignment rubric and to create thumbnail images for my SmartArt graphic.</a:t>
            </a:r>
          </a:p>
          <a:p>
            <a:endParaRPr lang="en-US" sz="2400" dirty="0">
              <a:latin typeface="Calibri" panose="020F0502020204030204" pitchFamily="34" charset="0"/>
              <a:cs typeface="Calibri" panose="020F0502020204030204" pitchFamily="34" charset="0"/>
            </a:endParaRPr>
          </a:p>
          <a:p>
            <a:r>
              <a:rPr lang="en-US" sz="2400" dirty="0">
                <a:latin typeface="Calibri" panose="020F0502020204030204" pitchFamily="34" charset="0"/>
                <a:cs typeface="Calibri" panose="020F0502020204030204" pitchFamily="34" charset="0"/>
              </a:rPr>
              <a:t>	All AI-generated content was critically reviewed, edited, and appropriately integrated with my own academic and clinical reasoning.</a:t>
            </a:r>
          </a:p>
        </p:txBody>
      </p:sp>
    </p:spTree>
    <p:extLst>
      <p:ext uri="{BB962C8B-B14F-4D97-AF65-F5344CB8AC3E}">
        <p14:creationId xmlns:p14="http://schemas.microsoft.com/office/powerpoint/2010/main" val="8385549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D4F0DA-2542-C598-3388-D5C078B2601F}"/>
              </a:ext>
            </a:extLst>
          </p:cNvPr>
          <p:cNvSpPr>
            <a:spLocks noGrp="1"/>
          </p:cNvSpPr>
          <p:nvPr>
            <p:ph type="title"/>
          </p:nvPr>
        </p:nvSpPr>
        <p:spPr>
          <a:xfrm>
            <a:off x="5068362" y="249382"/>
            <a:ext cx="2052100" cy="584775"/>
          </a:xfrm>
          <a:solidFill>
            <a:schemeClr val="tx1"/>
          </a:solidFill>
          <a:ln>
            <a:noFill/>
          </a:ln>
          <a:effectLst>
            <a:outerShdw blurRad="50800" dist="50800" dir="5400000" algn="ctr" rotWithShape="0">
              <a:schemeClr val="bg1"/>
            </a:outerShdw>
          </a:effectLst>
        </p:spPr>
        <p:txBody>
          <a:bodyPr wrap="none" rtlCol="0">
            <a:spAutoFit/>
          </a:bodyPr>
          <a:lstStyle/>
          <a:p>
            <a:pPr algn="ctr"/>
            <a:r>
              <a:rPr lang="en-US" b="1" cap="none" dirty="0">
                <a:solidFill>
                  <a:srgbClr val="C00000"/>
                </a:solidFill>
                <a:effectLst>
                  <a:innerShdw blurRad="63500" dist="1320192" dir="8580000">
                    <a:prstClr val="black">
                      <a:alpha val="50000"/>
                    </a:prstClr>
                  </a:innerShdw>
                </a:effectLst>
                <a:latin typeface="Calibri" panose="020F0502020204030204" pitchFamily="34" charset="0"/>
                <a:ea typeface="+mn-ea"/>
                <a:cs typeface="Calibri" panose="020F0502020204030204" pitchFamily="34" charset="0"/>
              </a:rPr>
              <a:t>References</a:t>
            </a:r>
          </a:p>
        </p:txBody>
      </p:sp>
      <p:sp>
        <p:nvSpPr>
          <p:cNvPr id="4" name="Content Placeholder 2">
            <a:extLst>
              <a:ext uri="{FF2B5EF4-FFF2-40B4-BE49-F238E27FC236}">
                <a16:creationId xmlns:a16="http://schemas.microsoft.com/office/drawing/2014/main" id="{EC068600-E613-4B01-C16A-A8CB14FC9271}"/>
              </a:ext>
            </a:extLst>
          </p:cNvPr>
          <p:cNvSpPr>
            <a:spLocks noGrp="1"/>
          </p:cNvSpPr>
          <p:nvPr>
            <p:ph idx="1"/>
          </p:nvPr>
        </p:nvSpPr>
        <p:spPr>
          <a:xfrm>
            <a:off x="616528" y="1257743"/>
            <a:ext cx="10958944" cy="4960178"/>
          </a:xfrm>
        </p:spPr>
        <p:txBody>
          <a:bodyPr>
            <a:noAutofit/>
          </a:bodyPr>
          <a:lstStyle/>
          <a:p>
            <a:pPr marL="457200" indent="-457200" defTabSz="914400">
              <a:spcBef>
                <a:spcPts val="0"/>
              </a:spcBef>
              <a:spcAft>
                <a:spcPts val="1200"/>
              </a:spcAft>
              <a:buClr>
                <a:srgbClr val="EE4036"/>
              </a:buClr>
              <a:buSzTx/>
              <a:buNone/>
              <a:defRPr/>
            </a:pPr>
            <a:r>
              <a:rPr lang="en-US" sz="1400" cap="none" dirty="0">
                <a:solidFill>
                  <a:schemeClr val="tx1"/>
                </a:solidFill>
                <a:effectLst/>
                <a:latin typeface="Calibri" panose="020F0502020204030204" pitchFamily="34" charset="0"/>
                <a:cs typeface="Calibri" panose="020F0502020204030204" pitchFamily="34" charset="0"/>
              </a:rPr>
              <a:t>Agency for Healthcare Research and Quality. (2017, November). </a:t>
            </a:r>
            <a:r>
              <a:rPr lang="en-US" sz="1400" i="1" cap="none" dirty="0">
                <a:solidFill>
                  <a:schemeClr val="tx1"/>
                </a:solidFill>
                <a:effectLst/>
                <a:latin typeface="Calibri" panose="020F0502020204030204" pitchFamily="34" charset="0"/>
                <a:cs typeface="Calibri" panose="020F0502020204030204" pitchFamily="34" charset="0"/>
              </a:rPr>
              <a:t>Estimating the additional hospital inpatient cost and mortality associated with selected hospital-acquired conditions</a:t>
            </a:r>
            <a:r>
              <a:rPr lang="en-US" sz="1400" cap="none" dirty="0">
                <a:solidFill>
                  <a:schemeClr val="tx1"/>
                </a:solidFill>
                <a:effectLst/>
                <a:latin typeface="Calibri" panose="020F0502020204030204" pitchFamily="34" charset="0"/>
                <a:cs typeface="Calibri" panose="020F0502020204030204" pitchFamily="34" charset="0"/>
              </a:rPr>
              <a:t>. U.S. Department of Health and Human Services. </a:t>
            </a:r>
            <a:r>
              <a:rPr lang="en-US" sz="1400" cap="none" dirty="0">
                <a:solidFill>
                  <a:schemeClr val="tx1"/>
                </a:solidFill>
                <a:effectLst/>
                <a:latin typeface="Calibri" panose="020F0502020204030204" pitchFamily="34" charset="0"/>
                <a:cs typeface="Calibri" panose="020F0502020204030204" pitchFamily="34" charset="0"/>
                <a:hlinkClick r:id="rId3"/>
              </a:rPr>
              <a:t>https://www.ahrq.gov/hai/pfp/haccost2017-results.html</a:t>
            </a:r>
            <a:endParaRPr lang="en-US" sz="1400" cap="none" dirty="0">
              <a:solidFill>
                <a:schemeClr val="tx1"/>
              </a:solidFill>
              <a:effectLst/>
              <a:latin typeface="Calibri" panose="020F0502020204030204" pitchFamily="34" charset="0"/>
              <a:cs typeface="Calibri" panose="020F0502020204030204" pitchFamily="34" charset="0"/>
            </a:endParaRPr>
          </a:p>
          <a:p>
            <a:pPr marL="457200" indent="-457200" defTabSz="914400">
              <a:spcBef>
                <a:spcPts val="0"/>
              </a:spcBef>
              <a:spcAft>
                <a:spcPts val="1200"/>
              </a:spcAft>
              <a:buClr>
                <a:srgbClr val="EE4036"/>
              </a:buClr>
              <a:buSzTx/>
              <a:buNone/>
              <a:defRPr/>
            </a:pPr>
            <a:r>
              <a:rPr lang="en-US" sz="1400" cap="none" dirty="0">
                <a:solidFill>
                  <a:schemeClr val="tx1"/>
                </a:solidFill>
                <a:effectLst/>
                <a:latin typeface="Calibri" panose="020F0502020204030204" pitchFamily="34" charset="0"/>
                <a:cs typeface="Calibri" panose="020F0502020204030204" pitchFamily="34" charset="0"/>
              </a:rPr>
              <a:t>Agency for Healthcare Research and Quality. (2024, March). </a:t>
            </a:r>
            <a:r>
              <a:rPr lang="en-US" sz="1400" i="1" cap="none" dirty="0">
                <a:solidFill>
                  <a:schemeClr val="tx1"/>
                </a:solidFill>
                <a:effectLst/>
                <a:latin typeface="Calibri" panose="020F0502020204030204" pitchFamily="34" charset="0"/>
                <a:cs typeface="Calibri" panose="020F0502020204030204" pitchFamily="34" charset="0"/>
              </a:rPr>
              <a:t>Chartbook on patient safety</a:t>
            </a:r>
            <a:r>
              <a:rPr lang="en-US" sz="1400" cap="none" dirty="0">
                <a:solidFill>
                  <a:schemeClr val="tx1"/>
                </a:solidFill>
                <a:effectLst/>
                <a:latin typeface="Calibri" panose="020F0502020204030204" pitchFamily="34" charset="0"/>
                <a:cs typeface="Calibri" panose="020F0502020204030204" pitchFamily="34" charset="0"/>
              </a:rPr>
              <a:t>. U.S. Department of Health and Human Services. </a:t>
            </a:r>
            <a:r>
              <a:rPr lang="en-US" sz="1400" cap="none" dirty="0">
                <a:solidFill>
                  <a:schemeClr val="tx1"/>
                </a:solidFill>
                <a:effectLst/>
                <a:latin typeface="Calibri" panose="020F0502020204030204" pitchFamily="34" charset="0"/>
                <a:cs typeface="Calibri" panose="020F0502020204030204" pitchFamily="34" charset="0"/>
                <a:hlinkClick r:id="rId4"/>
              </a:rPr>
              <a:t>https://www.ahrq.gov/sites/default/files/wysiwyg/research/findings/nhqrdr/chartbooks/patientsafety/2023qdr-patient-safety-chartbook-final.pdf</a:t>
            </a:r>
            <a:r>
              <a:rPr lang="en-US" sz="1400" cap="none" dirty="0">
                <a:solidFill>
                  <a:schemeClr val="tx1"/>
                </a:solidFill>
                <a:effectLst/>
                <a:latin typeface="Calibri" panose="020F0502020204030204" pitchFamily="34" charset="0"/>
                <a:cs typeface="Calibri" panose="020F0502020204030204" pitchFamily="34" charset="0"/>
              </a:rPr>
              <a:t> </a:t>
            </a:r>
          </a:p>
          <a:p>
            <a:pPr marL="457200" indent="-457200" defTabSz="914400">
              <a:spcBef>
                <a:spcPts val="0"/>
              </a:spcBef>
              <a:spcAft>
                <a:spcPts val="1200"/>
              </a:spcAft>
              <a:buClr>
                <a:srgbClr val="EE4036"/>
              </a:buClr>
              <a:buSzTx/>
              <a:buNone/>
              <a:defRPr/>
            </a:pPr>
            <a:r>
              <a:rPr lang="en-US" sz="1400" cap="none" dirty="0">
                <a:solidFill>
                  <a:schemeClr val="tx1"/>
                </a:solidFill>
                <a:effectLst/>
                <a:latin typeface="Calibri" panose="020F0502020204030204" pitchFamily="34" charset="0"/>
                <a:cs typeface="Calibri" panose="020F0502020204030204" pitchFamily="34" charset="0"/>
              </a:rPr>
              <a:t>Agency for Healthcare Research and Quality. (2025, August). </a:t>
            </a:r>
            <a:r>
              <a:rPr lang="en-US" sz="1400" i="1" cap="none" dirty="0">
                <a:solidFill>
                  <a:schemeClr val="tx1"/>
                </a:solidFill>
                <a:effectLst/>
                <a:latin typeface="Calibri" panose="020F0502020204030204" pitchFamily="34" charset="0"/>
                <a:cs typeface="Calibri" panose="020F0502020204030204" pitchFamily="34" charset="0"/>
              </a:rPr>
              <a:t>Patient safety indicator 07 (PSI 07) central venous catheter related bloodstream infection rate</a:t>
            </a:r>
            <a:r>
              <a:rPr lang="en-US" sz="1400" cap="none" dirty="0">
                <a:solidFill>
                  <a:schemeClr val="tx1"/>
                </a:solidFill>
                <a:effectLst/>
                <a:latin typeface="Calibri" panose="020F0502020204030204" pitchFamily="34" charset="0"/>
                <a:cs typeface="Calibri" panose="020F0502020204030204" pitchFamily="34" charset="0"/>
              </a:rPr>
              <a:t>. U.S. Department of Health and Human Services. </a:t>
            </a:r>
            <a:r>
              <a:rPr lang="en-US" sz="1400" cap="none" dirty="0">
                <a:solidFill>
                  <a:schemeClr val="tx1"/>
                </a:solidFill>
                <a:effectLst/>
                <a:latin typeface="Calibri" panose="020F0502020204030204" pitchFamily="34" charset="0"/>
                <a:cs typeface="Calibri" panose="020F0502020204030204" pitchFamily="34" charset="0"/>
                <a:hlinkClick r:id="rId5"/>
              </a:rPr>
              <a:t>https://qualityindicators.ahrq.gov/Downloads/Modules/PSI/V2025/TechSpecs/PSI_07_Central_Venous_Catheter-Related_Blood_Stream_Infection_Rate.pdf</a:t>
            </a:r>
            <a:endParaRPr kumimoji="0" lang="en-US" sz="1400" i="0" u="none" strike="noStrike" kern="1200" cap="none"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endParaRPr>
          </a:p>
          <a:p>
            <a:pPr marL="457200" indent="-457200" defTabSz="914400">
              <a:spcBef>
                <a:spcPts val="0"/>
              </a:spcBef>
              <a:spcAft>
                <a:spcPts val="1200"/>
              </a:spcAft>
              <a:buClr>
                <a:srgbClr val="EE4036"/>
              </a:buClr>
              <a:buSzTx/>
              <a:buNone/>
              <a:defRPr/>
            </a:pPr>
            <a:r>
              <a:rPr kumimoji="0" lang="en-US" sz="1400" i="0" u="none" strike="noStrike" kern="1200" cap="none"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Al-Khawaja, S., Saeed, N. K., Al-Khawaja, S., Azzam, N., &amp; Al-</a:t>
            </a:r>
            <a:r>
              <a:rPr kumimoji="0" lang="en-US" sz="1400" i="0" u="none" strike="noStrike" kern="1200" cap="none" normalizeH="0" baseline="0" noProof="0" dirty="0" err="1">
                <a:ln>
                  <a:noFill/>
                </a:ln>
                <a:solidFill>
                  <a:schemeClr val="tx1"/>
                </a:solidFill>
                <a:effectLst/>
                <a:uLnTx/>
                <a:uFillTx/>
                <a:latin typeface="Calibri" panose="020F0502020204030204" pitchFamily="34" charset="0"/>
                <a:ea typeface="+mn-ea"/>
                <a:cs typeface="Calibri" panose="020F0502020204030204" pitchFamily="34" charset="0"/>
              </a:rPr>
              <a:t>Biltagi</a:t>
            </a:r>
            <a:r>
              <a:rPr kumimoji="0" lang="en-US" sz="1400" i="0" u="none" strike="noStrike" kern="1200" cap="none"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 M. (2021). Trends of central line-associated bloodstream infections in the intensive care unit in the Kingdom of Bahrain: Four years' experience. </a:t>
            </a:r>
            <a:r>
              <a:rPr kumimoji="0" lang="en-US" sz="1400" i="1" u="none" strike="noStrike" kern="1200" cap="none"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World Journal of Critical </a:t>
            </a:r>
            <a:r>
              <a:rPr lang="en-US" sz="1400" i="1" cap="none" dirty="0">
                <a:solidFill>
                  <a:schemeClr val="tx1"/>
                </a:solidFill>
                <a:effectLst/>
                <a:latin typeface="Calibri" panose="020F0502020204030204" pitchFamily="34" charset="0"/>
                <a:cs typeface="Calibri" panose="020F0502020204030204" pitchFamily="34" charset="0"/>
              </a:rPr>
              <a:t>C</a:t>
            </a:r>
            <a:r>
              <a:rPr kumimoji="0" lang="en-US" sz="1400" i="1" u="none" strike="noStrike" kern="1200" cap="none"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are </a:t>
            </a:r>
            <a:r>
              <a:rPr lang="en-US" sz="1400" i="1" cap="none" dirty="0">
                <a:solidFill>
                  <a:schemeClr val="tx1"/>
                </a:solidFill>
                <a:effectLst/>
                <a:latin typeface="Calibri" panose="020F0502020204030204" pitchFamily="34" charset="0"/>
                <a:cs typeface="Calibri" panose="020F0502020204030204" pitchFamily="34" charset="0"/>
              </a:rPr>
              <a:t>M</a:t>
            </a:r>
            <a:r>
              <a:rPr kumimoji="0" lang="en-US" sz="1400" i="1" u="none" strike="noStrike" kern="1200" cap="none" normalizeH="0" baseline="0" noProof="0" dirty="0" err="1">
                <a:ln>
                  <a:noFill/>
                </a:ln>
                <a:solidFill>
                  <a:schemeClr val="tx1"/>
                </a:solidFill>
                <a:effectLst/>
                <a:uLnTx/>
                <a:uFillTx/>
                <a:latin typeface="Calibri" panose="020F0502020204030204" pitchFamily="34" charset="0"/>
                <a:ea typeface="+mn-ea"/>
                <a:cs typeface="Calibri" panose="020F0502020204030204" pitchFamily="34" charset="0"/>
              </a:rPr>
              <a:t>edicine</a:t>
            </a:r>
            <a:r>
              <a:rPr kumimoji="0" lang="en-US" sz="1400" i="0" u="none" strike="noStrike" kern="1200" cap="none"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 </a:t>
            </a:r>
            <a:r>
              <a:rPr kumimoji="0" lang="en-US" sz="1400" i="1" u="none" strike="noStrike" kern="1200" cap="none"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10</a:t>
            </a:r>
            <a:r>
              <a:rPr kumimoji="0" lang="en-US" sz="1400" i="0" u="none" strike="noStrike" kern="1200" cap="none"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(5), 220–231. </a:t>
            </a:r>
            <a:r>
              <a:rPr kumimoji="0" lang="en-US" sz="1400" i="0" u="none" strike="noStrike" kern="1200" cap="none"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hlinkClick r:id="rId6"/>
              </a:rPr>
              <a:t>https://doi.org/10.5492/wjccm.v10.i5.220</a:t>
            </a:r>
            <a:r>
              <a:rPr kumimoji="0" lang="en-US" sz="1400" i="0" u="none" strike="noStrike" kern="1200" cap="none"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 </a:t>
            </a:r>
          </a:p>
          <a:p>
            <a:pPr marL="457200" indent="-457200" defTabSz="914400">
              <a:spcBef>
                <a:spcPts val="0"/>
              </a:spcBef>
              <a:spcAft>
                <a:spcPts val="1200"/>
              </a:spcAft>
              <a:buClr>
                <a:srgbClr val="EE4036"/>
              </a:buClr>
              <a:buSzTx/>
              <a:buNone/>
              <a:defRPr/>
            </a:pPr>
            <a:r>
              <a:rPr kumimoji="0" lang="en-US" sz="1400" i="0" u="none" strike="noStrike" kern="1200" cap="none"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Centers for Medicare &amp; Medicaid Services. (2025, August 6). </a:t>
            </a:r>
            <a:r>
              <a:rPr kumimoji="0" lang="en-US" sz="1400" i="1" u="none" strike="noStrike" kern="1200" cap="none"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Healthcare associated infections - Hospital </a:t>
            </a:r>
            <a:r>
              <a:rPr kumimoji="0" lang="en-US" sz="1400" u="none" strike="noStrike" kern="1200" cap="none"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[Data set]. </a:t>
            </a:r>
            <a:r>
              <a:rPr kumimoji="0" lang="en-US" sz="1400" i="0" u="none" strike="noStrike" kern="1200" cap="none"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Department of Health &amp; Human Services. ​ </a:t>
            </a:r>
            <a:r>
              <a:rPr lang="en-US" sz="1400" cap="none" dirty="0">
                <a:solidFill>
                  <a:schemeClr val="tx1"/>
                </a:solidFill>
                <a:effectLst/>
                <a:latin typeface="Calibri" panose="020F0502020204030204" pitchFamily="34" charset="0"/>
                <a:cs typeface="Calibri" panose="020F0502020204030204" pitchFamily="34" charset="0"/>
                <a:hlinkClick r:id="rId7"/>
              </a:rPr>
              <a:t>https://data.cms.gov/provider-data/dataset/77hc-ibv8</a:t>
            </a:r>
            <a:r>
              <a:rPr lang="en-US" sz="1400" cap="none" dirty="0">
                <a:solidFill>
                  <a:schemeClr val="tx1"/>
                </a:solidFill>
                <a:effectLst/>
                <a:latin typeface="Calibri" panose="020F0502020204030204" pitchFamily="34" charset="0"/>
                <a:cs typeface="Calibri" panose="020F0502020204030204" pitchFamily="34" charset="0"/>
              </a:rPr>
              <a:t> </a:t>
            </a:r>
          </a:p>
          <a:p>
            <a:pPr marL="457200" indent="-457200" defTabSz="914400">
              <a:spcBef>
                <a:spcPts val="0"/>
              </a:spcBef>
              <a:spcAft>
                <a:spcPts val="1200"/>
              </a:spcAft>
              <a:buClr>
                <a:srgbClr val="EE4036"/>
              </a:buClr>
              <a:buSzTx/>
              <a:buNone/>
              <a:defRPr/>
            </a:pPr>
            <a:r>
              <a:rPr lang="en-US" sz="1400" cap="none" dirty="0">
                <a:solidFill>
                  <a:schemeClr val="tx1"/>
                </a:solidFill>
                <a:effectLst/>
                <a:latin typeface="Calibri" panose="020F0502020204030204" pitchFamily="34" charset="0"/>
                <a:cs typeface="Calibri" panose="020F0502020204030204" pitchFamily="34" charset="0"/>
              </a:rPr>
              <a:t>McSorley, A. M., Rivera-González, A. C., Mercado, D. L., Pagán, J. A., Purtle, J., &amp; Ortega, A. N. (2024). United States federal policies contributing to health and health care inequities in Puerto Rico. </a:t>
            </a:r>
            <a:r>
              <a:rPr lang="en-US" sz="1400" i="1" cap="none" dirty="0">
                <a:solidFill>
                  <a:schemeClr val="tx1"/>
                </a:solidFill>
                <a:effectLst/>
                <a:latin typeface="Calibri" panose="020F0502020204030204" pitchFamily="34" charset="0"/>
                <a:cs typeface="Calibri" panose="020F0502020204030204" pitchFamily="34" charset="0"/>
              </a:rPr>
              <a:t>American Journal of Public Health</a:t>
            </a:r>
            <a:r>
              <a:rPr lang="en-US" sz="1400" cap="none" dirty="0">
                <a:solidFill>
                  <a:schemeClr val="tx1"/>
                </a:solidFill>
                <a:effectLst/>
                <a:latin typeface="Calibri" panose="020F0502020204030204" pitchFamily="34" charset="0"/>
                <a:cs typeface="Calibri" panose="020F0502020204030204" pitchFamily="34" charset="0"/>
              </a:rPr>
              <a:t>, </a:t>
            </a:r>
            <a:r>
              <a:rPr lang="en-US" sz="1400" i="1" cap="none" dirty="0">
                <a:solidFill>
                  <a:schemeClr val="tx1"/>
                </a:solidFill>
                <a:effectLst/>
                <a:latin typeface="Calibri" panose="020F0502020204030204" pitchFamily="34" charset="0"/>
                <a:cs typeface="Calibri" panose="020F0502020204030204" pitchFamily="34" charset="0"/>
              </a:rPr>
              <a:t>114</a:t>
            </a:r>
            <a:r>
              <a:rPr lang="en-US" sz="1400" cap="none" dirty="0">
                <a:solidFill>
                  <a:schemeClr val="tx1"/>
                </a:solidFill>
                <a:effectLst/>
                <a:latin typeface="Calibri" panose="020F0502020204030204" pitchFamily="34" charset="0"/>
                <a:cs typeface="Calibri" panose="020F0502020204030204" pitchFamily="34" charset="0"/>
              </a:rPr>
              <a:t>(S6), S478–S484. </a:t>
            </a:r>
            <a:r>
              <a:rPr lang="en-US" sz="1400" cap="none" dirty="0">
                <a:solidFill>
                  <a:schemeClr val="tx1"/>
                </a:solidFill>
                <a:effectLst/>
                <a:latin typeface="Calibri" panose="020F0502020204030204" pitchFamily="34" charset="0"/>
                <a:cs typeface="Calibri" panose="020F0502020204030204" pitchFamily="34" charset="0"/>
                <a:hlinkClick r:id="rId8"/>
              </a:rPr>
              <a:t>https://doi.org/10.2105/AJPH.2024.307585</a:t>
            </a:r>
            <a:r>
              <a:rPr lang="en-US" sz="1400" cap="none" dirty="0">
                <a:solidFill>
                  <a:schemeClr val="tx1"/>
                </a:solidFill>
                <a:effectLst/>
                <a:latin typeface="Calibri" panose="020F0502020204030204" pitchFamily="34" charset="0"/>
                <a:cs typeface="Calibri" panose="020F0502020204030204" pitchFamily="34" charset="0"/>
              </a:rPr>
              <a:t> </a:t>
            </a:r>
          </a:p>
        </p:txBody>
      </p:sp>
    </p:spTree>
    <p:extLst>
      <p:ext uri="{BB962C8B-B14F-4D97-AF65-F5344CB8AC3E}">
        <p14:creationId xmlns:p14="http://schemas.microsoft.com/office/powerpoint/2010/main" val="41378772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6225DB-0800-1352-0562-8A73765B791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7EF6119-A8F8-8E2E-BD69-9011A0EC1B3F}"/>
              </a:ext>
            </a:extLst>
          </p:cNvPr>
          <p:cNvSpPr>
            <a:spLocks noGrp="1"/>
          </p:cNvSpPr>
          <p:nvPr>
            <p:ph type="title"/>
          </p:nvPr>
        </p:nvSpPr>
        <p:spPr>
          <a:xfrm>
            <a:off x="5068363" y="249382"/>
            <a:ext cx="2052100" cy="584775"/>
          </a:xfrm>
          <a:solidFill>
            <a:schemeClr val="tx1"/>
          </a:solidFill>
          <a:ln>
            <a:noFill/>
          </a:ln>
          <a:effectLst>
            <a:outerShdw blurRad="50800" dist="50800" dir="5400000" algn="ctr" rotWithShape="0">
              <a:schemeClr val="bg1"/>
            </a:outerShdw>
          </a:effectLst>
        </p:spPr>
        <p:txBody>
          <a:bodyPr wrap="none" rtlCol="0">
            <a:spAutoFit/>
          </a:bodyPr>
          <a:lstStyle/>
          <a:p>
            <a:pPr algn="ctr"/>
            <a:r>
              <a:rPr lang="en-US" b="1" cap="none" dirty="0">
                <a:solidFill>
                  <a:srgbClr val="C00000"/>
                </a:solidFill>
                <a:effectLst>
                  <a:innerShdw blurRad="63500" dist="1320192" dir="8580000">
                    <a:prstClr val="black">
                      <a:alpha val="50000"/>
                    </a:prstClr>
                  </a:innerShdw>
                </a:effectLst>
                <a:latin typeface="Calibri" panose="020F0502020204030204" pitchFamily="34" charset="0"/>
                <a:ea typeface="+mn-ea"/>
                <a:cs typeface="Calibri" panose="020F0502020204030204" pitchFamily="34" charset="0"/>
              </a:rPr>
              <a:t>References</a:t>
            </a:r>
          </a:p>
        </p:txBody>
      </p:sp>
      <p:sp>
        <p:nvSpPr>
          <p:cNvPr id="4" name="Content Placeholder 2">
            <a:extLst>
              <a:ext uri="{FF2B5EF4-FFF2-40B4-BE49-F238E27FC236}">
                <a16:creationId xmlns:a16="http://schemas.microsoft.com/office/drawing/2014/main" id="{2CCB928F-9AF1-AFEF-EC64-E0E378D7497D}"/>
              </a:ext>
            </a:extLst>
          </p:cNvPr>
          <p:cNvSpPr>
            <a:spLocks noGrp="1"/>
          </p:cNvSpPr>
          <p:nvPr>
            <p:ph idx="1"/>
          </p:nvPr>
        </p:nvSpPr>
        <p:spPr>
          <a:xfrm>
            <a:off x="614941" y="1391509"/>
            <a:ext cx="10958944" cy="4947059"/>
          </a:xfrm>
        </p:spPr>
        <p:txBody>
          <a:bodyPr>
            <a:noAutofit/>
          </a:bodyPr>
          <a:lstStyle/>
          <a:p>
            <a:pPr marL="457200" indent="-457200" defTabSz="914400">
              <a:spcBef>
                <a:spcPts val="0"/>
              </a:spcBef>
              <a:spcAft>
                <a:spcPts val="1200"/>
              </a:spcAft>
              <a:buClr>
                <a:srgbClr val="EE4036"/>
              </a:buClr>
              <a:buSzTx/>
              <a:buNone/>
              <a:defRPr/>
            </a:pPr>
            <a:r>
              <a:rPr lang="en-US" sz="1400" cap="none" dirty="0" err="1">
                <a:solidFill>
                  <a:srgbClr val="FFFFFF"/>
                </a:solidFill>
                <a:effectLst/>
                <a:latin typeface="Calibri" panose="020F0502020204030204" pitchFamily="34" charset="0"/>
                <a:cs typeface="Calibri" panose="020F0502020204030204" pitchFamily="34" charset="0"/>
              </a:rPr>
              <a:t>Odada</a:t>
            </a:r>
            <a:r>
              <a:rPr lang="en-US" sz="1400" cap="none" dirty="0">
                <a:solidFill>
                  <a:srgbClr val="FFFFFF"/>
                </a:solidFill>
                <a:effectLst/>
                <a:latin typeface="Calibri" panose="020F0502020204030204" pitchFamily="34" charset="0"/>
                <a:cs typeface="Calibri" panose="020F0502020204030204" pitchFamily="34" charset="0"/>
              </a:rPr>
              <a:t>, D., Munyi, H., </a:t>
            </a:r>
            <a:r>
              <a:rPr lang="en-US" sz="1400" cap="none" dirty="0" err="1">
                <a:solidFill>
                  <a:srgbClr val="FFFFFF"/>
                </a:solidFill>
                <a:effectLst/>
                <a:latin typeface="Calibri" panose="020F0502020204030204" pitchFamily="34" charset="0"/>
                <a:cs typeface="Calibri" panose="020F0502020204030204" pitchFamily="34" charset="0"/>
              </a:rPr>
              <a:t>Gatuiku</a:t>
            </a:r>
            <a:r>
              <a:rPr lang="en-US" sz="1400" cap="none" dirty="0">
                <a:solidFill>
                  <a:srgbClr val="FFFFFF"/>
                </a:solidFill>
                <a:effectLst/>
                <a:latin typeface="Calibri" panose="020F0502020204030204" pitchFamily="34" charset="0"/>
                <a:cs typeface="Calibri" panose="020F0502020204030204" pitchFamily="34" charset="0"/>
              </a:rPr>
              <a:t>, J., Thuku, R., </a:t>
            </a:r>
            <a:r>
              <a:rPr lang="en-US" sz="1400" cap="none" dirty="0" err="1">
                <a:solidFill>
                  <a:srgbClr val="FFFFFF"/>
                </a:solidFill>
                <a:effectLst/>
                <a:latin typeface="Calibri" panose="020F0502020204030204" pitchFamily="34" charset="0"/>
                <a:cs typeface="Calibri" panose="020F0502020204030204" pitchFamily="34" charset="0"/>
              </a:rPr>
              <a:t>Nyandigisi</a:t>
            </a:r>
            <a:r>
              <a:rPr lang="en-US" sz="1400" cap="none" dirty="0">
                <a:solidFill>
                  <a:srgbClr val="FFFFFF"/>
                </a:solidFill>
                <a:effectLst/>
                <a:latin typeface="Calibri" panose="020F0502020204030204" pitchFamily="34" charset="0"/>
                <a:cs typeface="Calibri" panose="020F0502020204030204" pitchFamily="34" charset="0"/>
              </a:rPr>
              <a:t>, J., Wangui, A., </a:t>
            </a:r>
            <a:r>
              <a:rPr lang="en-US" sz="1400" cap="none" dirty="0" err="1">
                <a:solidFill>
                  <a:srgbClr val="FFFFFF"/>
                </a:solidFill>
                <a:effectLst/>
                <a:latin typeface="Calibri" panose="020F0502020204030204" pitchFamily="34" charset="0"/>
                <a:cs typeface="Calibri" panose="020F0502020204030204" pitchFamily="34" charset="0"/>
              </a:rPr>
              <a:t>Ashihundu</a:t>
            </a:r>
            <a:r>
              <a:rPr lang="en-US" sz="1400" cap="none" dirty="0">
                <a:solidFill>
                  <a:srgbClr val="FFFFFF"/>
                </a:solidFill>
                <a:effectLst/>
                <a:latin typeface="Calibri" panose="020F0502020204030204" pitchFamily="34" charset="0"/>
                <a:cs typeface="Calibri" panose="020F0502020204030204" pitchFamily="34" charset="0"/>
              </a:rPr>
              <a:t>, E., </a:t>
            </a:r>
            <a:r>
              <a:rPr lang="en-US" sz="1400" cap="none" dirty="0" err="1">
                <a:solidFill>
                  <a:srgbClr val="FFFFFF"/>
                </a:solidFill>
                <a:effectLst/>
                <a:latin typeface="Calibri" panose="020F0502020204030204" pitchFamily="34" charset="0"/>
                <a:cs typeface="Calibri" panose="020F0502020204030204" pitchFamily="34" charset="0"/>
              </a:rPr>
              <a:t>Nyakiringa</a:t>
            </a:r>
            <a:r>
              <a:rPr lang="en-US" sz="1400" cap="none" dirty="0">
                <a:solidFill>
                  <a:srgbClr val="FFFFFF"/>
                </a:solidFill>
                <a:effectLst/>
                <a:latin typeface="Calibri" panose="020F0502020204030204" pitchFamily="34" charset="0"/>
                <a:cs typeface="Calibri" panose="020F0502020204030204" pitchFamily="34" charset="0"/>
              </a:rPr>
              <a:t>, B., Kimeu, J., </a:t>
            </a:r>
            <a:r>
              <a:rPr lang="en-US" sz="1400" cap="none" dirty="0" err="1">
                <a:solidFill>
                  <a:srgbClr val="FFFFFF"/>
                </a:solidFill>
                <a:effectLst/>
                <a:latin typeface="Calibri" panose="020F0502020204030204" pitchFamily="34" charset="0"/>
                <a:cs typeface="Calibri" panose="020F0502020204030204" pitchFamily="34" charset="0"/>
              </a:rPr>
              <a:t>Musumbi</a:t>
            </a:r>
            <a:r>
              <a:rPr lang="en-US" sz="1400" cap="none" dirty="0">
                <a:solidFill>
                  <a:srgbClr val="FFFFFF"/>
                </a:solidFill>
                <a:effectLst/>
                <a:latin typeface="Calibri" panose="020F0502020204030204" pitchFamily="34" charset="0"/>
                <a:cs typeface="Calibri" panose="020F0502020204030204" pitchFamily="34" charset="0"/>
              </a:rPr>
              <a:t>, M., &amp; Adam, R. D. (2023). Reducing the rate of central line-associated bloodstream infections: A quality improvement project. </a:t>
            </a:r>
            <a:r>
              <a:rPr lang="en-US" sz="1400" i="1" cap="none" dirty="0">
                <a:solidFill>
                  <a:srgbClr val="FFFFFF"/>
                </a:solidFill>
                <a:effectLst/>
                <a:latin typeface="Calibri" panose="020F0502020204030204" pitchFamily="34" charset="0"/>
                <a:cs typeface="Calibri" panose="020F0502020204030204" pitchFamily="34" charset="0"/>
              </a:rPr>
              <a:t>BMC Infectious Diseases</a:t>
            </a:r>
            <a:r>
              <a:rPr lang="en-US" sz="1400" cap="none" dirty="0">
                <a:solidFill>
                  <a:srgbClr val="FFFFFF"/>
                </a:solidFill>
                <a:effectLst/>
                <a:latin typeface="Calibri" panose="020F0502020204030204" pitchFamily="34" charset="0"/>
                <a:cs typeface="Calibri" panose="020F0502020204030204" pitchFamily="34" charset="0"/>
              </a:rPr>
              <a:t>, </a:t>
            </a:r>
            <a:r>
              <a:rPr lang="en-US" sz="1400" i="1" cap="none" dirty="0">
                <a:solidFill>
                  <a:srgbClr val="FFFFFF"/>
                </a:solidFill>
                <a:effectLst/>
                <a:latin typeface="Calibri" panose="020F0502020204030204" pitchFamily="34" charset="0"/>
                <a:cs typeface="Calibri" panose="020F0502020204030204" pitchFamily="34" charset="0"/>
              </a:rPr>
              <a:t>23</a:t>
            </a:r>
            <a:r>
              <a:rPr lang="en-US" sz="1400" cap="none" dirty="0">
                <a:solidFill>
                  <a:srgbClr val="FFFFFF"/>
                </a:solidFill>
                <a:effectLst/>
                <a:latin typeface="Calibri" panose="020F0502020204030204" pitchFamily="34" charset="0"/>
                <a:cs typeface="Calibri" panose="020F0502020204030204" pitchFamily="34" charset="0"/>
              </a:rPr>
              <a:t>(1), 745. </a:t>
            </a:r>
            <a:r>
              <a:rPr lang="en-US" sz="1400" cap="none" dirty="0">
                <a:solidFill>
                  <a:srgbClr val="FFFFFF"/>
                </a:solidFill>
                <a:effectLst/>
                <a:latin typeface="Calibri" panose="020F0502020204030204" pitchFamily="34" charset="0"/>
                <a:cs typeface="Calibri" panose="020F0502020204030204" pitchFamily="34" charset="0"/>
                <a:hlinkClick r:id="rId3"/>
              </a:rPr>
              <a:t>https://doi.org/10.1186/s12879-023-08744-5</a:t>
            </a:r>
            <a:r>
              <a:rPr lang="en-US" sz="1400" cap="none" dirty="0">
                <a:solidFill>
                  <a:srgbClr val="FFFFFF"/>
                </a:solidFill>
                <a:effectLst/>
                <a:latin typeface="Calibri" panose="020F0502020204030204" pitchFamily="34" charset="0"/>
                <a:cs typeface="Calibri" panose="020F0502020204030204" pitchFamily="34" charset="0"/>
              </a:rPr>
              <a:t> </a:t>
            </a:r>
          </a:p>
          <a:p>
            <a:pPr marL="457200" lvl="0" indent="-457200" defTabSz="914400">
              <a:spcBef>
                <a:spcPts val="0"/>
              </a:spcBef>
              <a:spcAft>
                <a:spcPts val="1200"/>
              </a:spcAft>
              <a:buClr>
                <a:srgbClr val="EE4036"/>
              </a:buClr>
              <a:buSzTx/>
              <a:buNone/>
              <a:defRPr/>
            </a:pPr>
            <a:r>
              <a:rPr lang="en-US" sz="1400" cap="none" dirty="0">
                <a:solidFill>
                  <a:srgbClr val="FFFFFF"/>
                </a:solidFill>
                <a:effectLst/>
                <a:latin typeface="Calibri" panose="020F0502020204030204" pitchFamily="34" charset="0"/>
                <a:cs typeface="Calibri" panose="020F0502020204030204" pitchFamily="34" charset="0"/>
              </a:rPr>
              <a:t>OpenAI. (2025). ChatGPT (GPT-5, November 24 version) [Large language model]. </a:t>
            </a:r>
            <a:r>
              <a:rPr lang="en-US" sz="1400" cap="none" dirty="0">
                <a:solidFill>
                  <a:srgbClr val="FFFFFF"/>
                </a:solidFill>
                <a:effectLst/>
                <a:latin typeface="Calibri" panose="020F0502020204030204" pitchFamily="34" charset="0"/>
                <a:cs typeface="Calibri" panose="020F0502020204030204" pitchFamily="34" charset="0"/>
                <a:hlinkClick r:id="rId4"/>
              </a:rPr>
              <a:t>https://chatgpt.com/share/6924b532-ac98-800b-97a8-7310be988923</a:t>
            </a:r>
            <a:endParaRPr lang="en-US" sz="1400" cap="none" dirty="0">
              <a:solidFill>
                <a:srgbClr val="FFFFFF"/>
              </a:solidFill>
              <a:effectLst/>
              <a:latin typeface="Calibri" panose="020F0502020204030204" pitchFamily="34" charset="0"/>
              <a:cs typeface="Calibri" panose="020F0502020204030204" pitchFamily="34" charset="0"/>
            </a:endParaRPr>
          </a:p>
          <a:p>
            <a:pPr marL="457200" indent="-457200" defTabSz="914400">
              <a:spcBef>
                <a:spcPts val="0"/>
              </a:spcBef>
              <a:spcAft>
                <a:spcPts val="1200"/>
              </a:spcAft>
              <a:buClr>
                <a:srgbClr val="EE4036"/>
              </a:buClr>
              <a:buSzTx/>
              <a:buNone/>
              <a:defRPr/>
            </a:pPr>
            <a:r>
              <a:rPr lang="en-US" sz="1400" cap="none" dirty="0">
                <a:solidFill>
                  <a:srgbClr val="FFFFFF"/>
                </a:solidFill>
                <a:effectLst/>
                <a:latin typeface="Calibri" panose="020F0502020204030204" pitchFamily="34" charset="0"/>
                <a:cs typeface="Calibri" panose="020F0502020204030204" pitchFamily="34" charset="0"/>
              </a:rPr>
              <a:t>Sapiano, M. R. P., Dudeck, M. A., Patel, P. R., Binder, A. M., Kofman, A., Kuhar, D. T., Pillai, S. K., Stuckey, M. J., Edwards, J. R., &amp; Benin, A. L. (2025). Patient safety as a measure of resilience in US hospitals: Central line-associated bloodstream infections, July 2020 through June 2021. Infection Control and Hospital Epidemiology, 1–7. Advance online publication. https://</a:t>
            </a:r>
            <a:r>
              <a:rPr lang="en-US" sz="1400" cap="none" dirty="0" err="1">
                <a:solidFill>
                  <a:srgbClr val="FFFFFF"/>
                </a:solidFill>
                <a:effectLst/>
                <a:latin typeface="Calibri" panose="020F0502020204030204" pitchFamily="34" charset="0"/>
                <a:cs typeface="Calibri" panose="020F0502020204030204" pitchFamily="34" charset="0"/>
              </a:rPr>
              <a:t>doi.org</a:t>
            </a:r>
            <a:r>
              <a:rPr lang="en-US" sz="1400" cap="none" dirty="0">
                <a:solidFill>
                  <a:srgbClr val="FFFFFF"/>
                </a:solidFill>
                <a:effectLst/>
                <a:latin typeface="Calibri" panose="020F0502020204030204" pitchFamily="34" charset="0"/>
                <a:cs typeface="Calibri" panose="020F0502020204030204" pitchFamily="34" charset="0"/>
              </a:rPr>
              <a:t>/10.1017/ice.2024.167</a:t>
            </a:r>
          </a:p>
          <a:p>
            <a:pPr marL="457200" indent="-457200" defTabSz="914400">
              <a:spcBef>
                <a:spcPts val="0"/>
              </a:spcBef>
              <a:spcAft>
                <a:spcPts val="1200"/>
              </a:spcAft>
              <a:buClr>
                <a:srgbClr val="EE4036"/>
              </a:buClr>
              <a:buSzTx/>
              <a:buNone/>
              <a:defRPr/>
            </a:pPr>
            <a:r>
              <a:rPr lang="en-US" sz="1400" cap="none" dirty="0">
                <a:solidFill>
                  <a:srgbClr val="FFFFFF"/>
                </a:solidFill>
                <a:effectLst/>
                <a:latin typeface="Calibri" panose="020F0502020204030204" pitchFamily="34" charset="0"/>
                <a:cs typeface="Calibri" panose="020F0502020204030204" pitchFamily="34" charset="0"/>
              </a:rPr>
              <a:t>Texas Department of State Health Services. (2025, October 23). </a:t>
            </a:r>
            <a:r>
              <a:rPr lang="en-US" sz="1400" i="1" cap="none" dirty="0">
                <a:solidFill>
                  <a:srgbClr val="FFFFFF"/>
                </a:solidFill>
                <a:effectLst/>
                <a:latin typeface="Calibri" panose="020F0502020204030204" pitchFamily="34" charset="0"/>
                <a:cs typeface="Calibri" panose="020F0502020204030204" pitchFamily="34" charset="0"/>
              </a:rPr>
              <a:t>Texas hospital inpatient discharge public use data file, 2022Q1–2024 Q3 </a:t>
            </a:r>
            <a:r>
              <a:rPr lang="en-US" sz="1400" cap="none" dirty="0">
                <a:solidFill>
                  <a:srgbClr val="FFFFFF"/>
                </a:solidFill>
                <a:effectLst/>
                <a:latin typeface="Calibri" panose="020F0502020204030204" pitchFamily="34" charset="0"/>
                <a:cs typeface="Calibri" panose="020F0502020204030204" pitchFamily="34" charset="0"/>
              </a:rPr>
              <a:t>[Data set]. Texas Health Care Information Collection. </a:t>
            </a:r>
            <a:r>
              <a:rPr lang="en-US" sz="1400" cap="none" dirty="0">
                <a:solidFill>
                  <a:srgbClr val="FFFFFF"/>
                </a:solidFill>
                <a:effectLst/>
                <a:latin typeface="Calibri" panose="020F0502020204030204" pitchFamily="34" charset="0"/>
                <a:cs typeface="Calibri" panose="020F0502020204030204" pitchFamily="34" charset="0"/>
                <a:hlinkClick r:id="rId5"/>
              </a:rPr>
              <a:t>https://myiq2-prod.dfwhcfoundation.org/hub/stream/3b4a7fab-7832-4ba5-b158-78a57e1dedea</a:t>
            </a:r>
            <a:r>
              <a:rPr lang="en-US" sz="1400" cap="none" dirty="0">
                <a:solidFill>
                  <a:srgbClr val="FFFFFF"/>
                </a:solidFill>
                <a:effectLst/>
                <a:latin typeface="Calibri" panose="020F0502020204030204" pitchFamily="34" charset="0"/>
                <a:cs typeface="Calibri" panose="020F0502020204030204" pitchFamily="34" charset="0"/>
              </a:rPr>
              <a:t> </a:t>
            </a:r>
          </a:p>
          <a:p>
            <a:pPr marL="457200" indent="-457200" defTabSz="914400">
              <a:spcBef>
                <a:spcPts val="0"/>
              </a:spcBef>
              <a:spcAft>
                <a:spcPts val="1200"/>
              </a:spcAft>
              <a:buClr>
                <a:srgbClr val="EE4036"/>
              </a:buClr>
              <a:buSzTx/>
              <a:buNone/>
              <a:defRPr/>
            </a:pPr>
            <a:r>
              <a:rPr lang="en-US" sz="1400" cap="none" dirty="0">
                <a:solidFill>
                  <a:srgbClr val="FFFFFF"/>
                </a:solidFill>
                <a:effectLst/>
                <a:latin typeface="Calibri" panose="020F0502020204030204" pitchFamily="34" charset="0"/>
                <a:cs typeface="Calibri" panose="020F0502020204030204" pitchFamily="34" charset="0"/>
              </a:rPr>
              <a:t>U.S. Citizenship and Immigration Services. (2025, November 3). </a:t>
            </a:r>
            <a:r>
              <a:rPr lang="en-US" sz="1400" i="1" cap="none" dirty="0">
                <a:solidFill>
                  <a:srgbClr val="FFFFFF"/>
                </a:solidFill>
                <a:effectLst/>
                <a:latin typeface="Calibri" panose="020F0502020204030204" pitchFamily="34" charset="0"/>
                <a:cs typeface="Calibri" panose="020F0502020204030204" pitchFamily="34" charset="0"/>
              </a:rPr>
              <a:t>Becoming a U.S. citizen</a:t>
            </a:r>
            <a:r>
              <a:rPr lang="en-US" sz="1400" cap="none" dirty="0">
                <a:solidFill>
                  <a:srgbClr val="FFFFFF"/>
                </a:solidFill>
                <a:effectLst/>
                <a:latin typeface="Calibri" panose="020F0502020204030204" pitchFamily="34" charset="0"/>
                <a:cs typeface="Calibri" panose="020F0502020204030204" pitchFamily="34" charset="0"/>
              </a:rPr>
              <a:t>. U.S. Department of Homeland Security. </a:t>
            </a:r>
            <a:r>
              <a:rPr lang="en-US" sz="1400" cap="none" dirty="0">
                <a:solidFill>
                  <a:srgbClr val="FFFFFF"/>
                </a:solidFill>
                <a:effectLst/>
                <a:latin typeface="Calibri" panose="020F0502020204030204" pitchFamily="34" charset="0"/>
                <a:cs typeface="Calibri" panose="020F0502020204030204" pitchFamily="34" charset="0"/>
                <a:hlinkClick r:id="rId6"/>
              </a:rPr>
              <a:t>https://www.uscis.gov/policy-manual/volume-12-part-a-chapter-2</a:t>
            </a:r>
            <a:r>
              <a:rPr lang="en-US" sz="1400" cap="none" dirty="0">
                <a:solidFill>
                  <a:srgbClr val="FFFFFF"/>
                </a:solidFill>
                <a:effectLst/>
                <a:latin typeface="Calibri" panose="020F0502020204030204" pitchFamily="34" charset="0"/>
                <a:cs typeface="Calibri" panose="020F0502020204030204" pitchFamily="34" charset="0"/>
              </a:rPr>
              <a:t> </a:t>
            </a:r>
          </a:p>
          <a:p>
            <a:pPr marL="457200" indent="-457200" defTabSz="914400">
              <a:spcBef>
                <a:spcPts val="0"/>
              </a:spcBef>
              <a:spcAft>
                <a:spcPts val="1200"/>
              </a:spcAft>
              <a:buClr>
                <a:srgbClr val="EE4036"/>
              </a:buClr>
              <a:buSzTx/>
              <a:buNone/>
              <a:defRPr/>
            </a:pPr>
            <a:r>
              <a:rPr lang="en-US" sz="1400" cap="none" dirty="0">
                <a:solidFill>
                  <a:srgbClr val="FFFFFF"/>
                </a:solidFill>
                <a:effectLst/>
                <a:latin typeface="Calibri" panose="020F0502020204030204" pitchFamily="34" charset="0"/>
                <a:cs typeface="Calibri" panose="020F0502020204030204" pitchFamily="34" charset="0"/>
              </a:rPr>
              <a:t>Zhang, H. L., Crane, L., Cromer, A. L., Green, A., Padgette, P., Payne, V. C., Roach, L., Wood, B., &amp; Anderson, D. J. (2024). A 7-year analysis of attributable costs of healthcare-associated infections in a network of community hospitals in the southeastern United States. </a:t>
            </a:r>
            <a:r>
              <a:rPr lang="en-US" sz="1400" i="1" cap="none" dirty="0">
                <a:solidFill>
                  <a:srgbClr val="FFFFFF"/>
                </a:solidFill>
                <a:effectLst/>
                <a:latin typeface="Calibri" panose="020F0502020204030204" pitchFamily="34" charset="0"/>
                <a:cs typeface="Calibri" panose="020F0502020204030204" pitchFamily="34" charset="0"/>
              </a:rPr>
              <a:t>Infection Control and Hospital Epidemiology</a:t>
            </a:r>
            <a:r>
              <a:rPr lang="en-US" sz="1400" cap="none" dirty="0">
                <a:solidFill>
                  <a:srgbClr val="FFFFFF"/>
                </a:solidFill>
                <a:effectLst/>
                <a:latin typeface="Calibri" panose="020F0502020204030204" pitchFamily="34" charset="0"/>
                <a:cs typeface="Calibri" panose="020F0502020204030204" pitchFamily="34" charset="0"/>
              </a:rPr>
              <a:t>,</a:t>
            </a:r>
            <a:r>
              <a:rPr lang="en-US" sz="1400" i="1" cap="none" dirty="0">
                <a:solidFill>
                  <a:srgbClr val="FFFFFF"/>
                </a:solidFill>
                <a:effectLst/>
                <a:latin typeface="Calibri" panose="020F0502020204030204" pitchFamily="34" charset="0"/>
                <a:cs typeface="Calibri" panose="020F0502020204030204" pitchFamily="34" charset="0"/>
              </a:rPr>
              <a:t> 45</a:t>
            </a:r>
            <a:r>
              <a:rPr lang="en-US" sz="1400" cap="none" dirty="0">
                <a:solidFill>
                  <a:srgbClr val="FFFFFF"/>
                </a:solidFill>
                <a:effectLst/>
                <a:latin typeface="Calibri" panose="020F0502020204030204" pitchFamily="34" charset="0"/>
                <a:cs typeface="Calibri" panose="020F0502020204030204" pitchFamily="34" charset="0"/>
              </a:rPr>
              <a:t>(1), 103–105. </a:t>
            </a:r>
            <a:r>
              <a:rPr lang="en-US" sz="1400" cap="none" dirty="0">
                <a:solidFill>
                  <a:srgbClr val="FFFFFF"/>
                </a:solidFill>
                <a:effectLst/>
                <a:latin typeface="Calibri" panose="020F0502020204030204" pitchFamily="34" charset="0"/>
                <a:cs typeface="Calibri" panose="020F0502020204030204" pitchFamily="34" charset="0"/>
                <a:hlinkClick r:id="rId7"/>
              </a:rPr>
              <a:t>https://doi.org/10.1017/ice.2023.160</a:t>
            </a:r>
            <a:r>
              <a:rPr lang="en-US" sz="1400" cap="none" dirty="0">
                <a:solidFill>
                  <a:srgbClr val="FFFFFF"/>
                </a:solidFill>
                <a:effectLst/>
                <a:latin typeface="Calibri" panose="020F0502020204030204" pitchFamily="34" charset="0"/>
                <a:cs typeface="Calibri" panose="020F0502020204030204" pitchFamily="34" charset="0"/>
              </a:rPr>
              <a:t> </a:t>
            </a:r>
          </a:p>
          <a:p>
            <a:pPr marL="457200" indent="-457200" defTabSz="914400">
              <a:spcBef>
                <a:spcPts val="0"/>
              </a:spcBef>
              <a:spcAft>
                <a:spcPts val="1200"/>
              </a:spcAft>
              <a:buClr>
                <a:srgbClr val="EE4036"/>
              </a:buClr>
              <a:buSzTx/>
              <a:buNone/>
              <a:defRPr/>
            </a:pPr>
            <a:r>
              <a:rPr lang="en-US" sz="1400" cap="none" dirty="0">
                <a:solidFill>
                  <a:srgbClr val="FFFFFF"/>
                </a:solidFill>
                <a:effectLst/>
                <a:latin typeface="Calibri" panose="020F0502020204030204" pitchFamily="34" charset="0"/>
                <a:cs typeface="Calibri" panose="020F0502020204030204" pitchFamily="34" charset="0"/>
              </a:rPr>
              <a:t>Zhou, T., Li, C., Wang, Z., Yang, M., He, X., &amp; Hu, Y. (2025). Evidence-based practice in maintenance of central venous catheters among intensive care unit nurses: A cross-sectional multi-center study. </a:t>
            </a:r>
            <a:r>
              <a:rPr lang="en-US" sz="1400" i="1" cap="none" dirty="0">
                <a:solidFill>
                  <a:srgbClr val="FFFFFF"/>
                </a:solidFill>
                <a:effectLst/>
                <a:latin typeface="Calibri" panose="020F0502020204030204" pitchFamily="34" charset="0"/>
                <a:cs typeface="Calibri" panose="020F0502020204030204" pitchFamily="34" charset="0"/>
              </a:rPr>
              <a:t>Journal of Clinical Nursing</a:t>
            </a:r>
            <a:r>
              <a:rPr lang="en-US" sz="1400" cap="none" dirty="0">
                <a:solidFill>
                  <a:srgbClr val="FFFFFF"/>
                </a:solidFill>
                <a:effectLst/>
                <a:latin typeface="Calibri" panose="020F0502020204030204" pitchFamily="34" charset="0"/>
                <a:cs typeface="Calibri" panose="020F0502020204030204" pitchFamily="34" charset="0"/>
              </a:rPr>
              <a:t>, </a:t>
            </a:r>
            <a:r>
              <a:rPr lang="en-US" sz="1400" i="1" cap="none" dirty="0">
                <a:solidFill>
                  <a:srgbClr val="FFFFFF"/>
                </a:solidFill>
                <a:effectLst/>
                <a:latin typeface="Calibri" panose="020F0502020204030204" pitchFamily="34" charset="0"/>
                <a:cs typeface="Calibri" panose="020F0502020204030204" pitchFamily="34" charset="0"/>
              </a:rPr>
              <a:t>34</a:t>
            </a:r>
            <a:r>
              <a:rPr lang="en-US" sz="1400" cap="none" dirty="0">
                <a:solidFill>
                  <a:srgbClr val="FFFFFF"/>
                </a:solidFill>
                <a:effectLst/>
                <a:latin typeface="Calibri" panose="020F0502020204030204" pitchFamily="34" charset="0"/>
                <a:cs typeface="Calibri" panose="020F0502020204030204" pitchFamily="34" charset="0"/>
              </a:rPr>
              <a:t>(10), 4351–4365. </a:t>
            </a:r>
            <a:r>
              <a:rPr lang="en-US" sz="1400" cap="none" dirty="0">
                <a:solidFill>
                  <a:srgbClr val="FFFFFF"/>
                </a:solidFill>
                <a:effectLst/>
                <a:latin typeface="Calibri" panose="020F0502020204030204" pitchFamily="34" charset="0"/>
                <a:cs typeface="Calibri" panose="020F0502020204030204" pitchFamily="34" charset="0"/>
                <a:hlinkClick r:id="rId8"/>
              </a:rPr>
              <a:t>https://doi.org/10.1111/jocn.17692</a:t>
            </a:r>
            <a:r>
              <a:rPr lang="en-US" sz="1400" cap="none" dirty="0">
                <a:solidFill>
                  <a:srgbClr val="FFFFFF"/>
                </a:solidFill>
                <a:effectLst/>
                <a:latin typeface="Calibri" panose="020F0502020204030204" pitchFamily="34" charset="0"/>
                <a:cs typeface="Calibri" panose="020F0502020204030204" pitchFamily="34" charset="0"/>
              </a:rPr>
              <a:t> </a:t>
            </a:r>
          </a:p>
        </p:txBody>
      </p:sp>
    </p:spTree>
    <p:extLst>
      <p:ext uri="{BB962C8B-B14F-4D97-AF65-F5344CB8AC3E}">
        <p14:creationId xmlns:p14="http://schemas.microsoft.com/office/powerpoint/2010/main" val="20820315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CC8E00E-4DBC-A1E5-BBEE-2BC1B97235A3}"/>
              </a:ext>
            </a:extLst>
          </p:cNvPr>
          <p:cNvSpPr txBox="1"/>
          <p:nvPr/>
        </p:nvSpPr>
        <p:spPr>
          <a:xfrm>
            <a:off x="4939672" y="368135"/>
            <a:ext cx="2309478" cy="584775"/>
          </a:xfrm>
          <a:prstGeom prst="rect">
            <a:avLst/>
          </a:prstGeom>
          <a:solidFill>
            <a:schemeClr val="tx1"/>
          </a:solidFill>
          <a:ln>
            <a:noFill/>
          </a:ln>
          <a:effectLst>
            <a:outerShdw blurRad="50800" dist="50800" dir="5400000" algn="ctr" rotWithShape="0">
              <a:schemeClr val="bg1"/>
            </a:outerShdw>
          </a:effectLst>
        </p:spPr>
        <p:txBody>
          <a:bodyPr wrap="none" rtlCol="0">
            <a:spAutoFit/>
          </a:bodyPr>
          <a:lstStyle/>
          <a:p>
            <a:pPr algn="ctr"/>
            <a:r>
              <a:rPr lang="en-US" sz="3200" b="1" dirty="0">
                <a:solidFill>
                  <a:srgbClr val="C00000"/>
                </a:solidFill>
                <a:effectLst>
                  <a:innerShdw blurRad="63500" dist="1320192" dir="8580000">
                    <a:prstClr val="black">
                      <a:alpha val="50000"/>
                    </a:prstClr>
                  </a:innerShdw>
                </a:effectLst>
                <a:latin typeface="Calibri" panose="020F0502020204030204" pitchFamily="34" charset="0"/>
                <a:cs typeface="Calibri" panose="020F0502020204030204" pitchFamily="34" charset="0"/>
              </a:rPr>
              <a:t>Introduction</a:t>
            </a:r>
          </a:p>
        </p:txBody>
      </p:sp>
      <p:sp>
        <p:nvSpPr>
          <p:cNvPr id="6" name="Rectangle 1">
            <a:extLst>
              <a:ext uri="{FF2B5EF4-FFF2-40B4-BE49-F238E27FC236}">
                <a16:creationId xmlns:a16="http://schemas.microsoft.com/office/drawing/2014/main" id="{EDDD5AE6-83BF-ADF0-27DA-77DA3E16B1FC}"/>
              </a:ext>
            </a:extLst>
          </p:cNvPr>
          <p:cNvSpPr>
            <a:spLocks noGrp="1" noChangeArrowheads="1"/>
          </p:cNvSpPr>
          <p:nvPr>
            <p:ph idx="1"/>
          </p:nvPr>
        </p:nvSpPr>
        <p:spPr bwMode="auto">
          <a:xfrm>
            <a:off x="651622" y="3847191"/>
            <a:ext cx="10885574" cy="24006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defTabSz="914400" eaLnBrk="0" fontAlgn="base" hangingPunct="0">
              <a:spcBef>
                <a:spcPts val="600"/>
              </a:spcBef>
              <a:buClrTx/>
              <a:buSzTx/>
            </a:pPr>
            <a:r>
              <a:rPr kumimoji="0" lang="en-US" altLang="en-US" sz="24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CLABSI can increase costs, length </a:t>
            </a:r>
            <a:r>
              <a:rPr lang="en-US" altLang="en-US" sz="2400" cap="none" dirty="0">
                <a:solidFill>
                  <a:schemeClr val="tx1"/>
                </a:solidFill>
                <a:effectLst/>
                <a:latin typeface="Calibri" panose="020F0502020204030204" pitchFamily="34" charset="0"/>
                <a:cs typeface="Calibri" panose="020F0502020204030204" pitchFamily="34" charset="0"/>
              </a:rPr>
              <a:t>of stay (LOS), and mortality risk (AHRQ, 2024)</a:t>
            </a:r>
            <a:endParaRPr kumimoji="0" lang="en-US" altLang="en-US" sz="24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p>
            <a:pPr defTabSz="914400" eaLnBrk="0" fontAlgn="base" hangingPunct="0">
              <a:spcBef>
                <a:spcPts val="600"/>
              </a:spcBef>
              <a:buClrTx/>
              <a:buSzTx/>
            </a:pPr>
            <a:r>
              <a:rPr kumimoji="0" lang="en-US" altLang="en-US" sz="24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Comprise a significant portion of hospital-acquired infections (HAI) at 8.3%</a:t>
            </a:r>
          </a:p>
          <a:p>
            <a:pPr defTabSz="914400" eaLnBrk="0" fontAlgn="base" hangingPunct="0">
              <a:spcBef>
                <a:spcPts val="600"/>
              </a:spcBef>
              <a:buClrTx/>
              <a:buSzTx/>
            </a:pPr>
            <a:r>
              <a:rPr kumimoji="0" lang="en-US" altLang="en-US" sz="24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COVID-19 disrupted CLABSI reporting, reinforcing the need for steady monitoring (Sapiano et al., 2025)</a:t>
            </a:r>
          </a:p>
          <a:p>
            <a:pPr defTabSz="914400" eaLnBrk="0" fontAlgn="base" hangingPunct="0">
              <a:spcBef>
                <a:spcPts val="600"/>
              </a:spcBef>
              <a:buClrTx/>
              <a:buSzTx/>
            </a:pPr>
            <a:r>
              <a:rPr kumimoji="0" lang="en-US" altLang="en-US" sz="24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Chosen due to its strong relevance to infection prevention and quality improvement</a:t>
            </a:r>
          </a:p>
        </p:txBody>
      </p:sp>
      <p:sp>
        <p:nvSpPr>
          <p:cNvPr id="7" name="TextBox 6">
            <a:extLst>
              <a:ext uri="{FF2B5EF4-FFF2-40B4-BE49-F238E27FC236}">
                <a16:creationId xmlns:a16="http://schemas.microsoft.com/office/drawing/2014/main" id="{F00927EA-6BCE-DA7D-0C95-09B0FB721E4C}"/>
              </a:ext>
            </a:extLst>
          </p:cNvPr>
          <p:cNvSpPr txBox="1"/>
          <p:nvPr/>
        </p:nvSpPr>
        <p:spPr>
          <a:xfrm>
            <a:off x="1769177" y="1139835"/>
            <a:ext cx="8650464" cy="523220"/>
          </a:xfrm>
          <a:prstGeom prst="rect">
            <a:avLst/>
          </a:prstGeom>
          <a:noFill/>
          <a:effectLst>
            <a:outerShdw blurRad="50800" dist="50800" dir="5400000" algn="ctr" rotWithShape="0">
              <a:srgbClr val="C00000"/>
            </a:outerShdw>
          </a:effectLst>
        </p:spPr>
        <p:txBody>
          <a:bodyPr wrap="square" rtlCol="0">
            <a:spAutoFit/>
          </a:bodyPr>
          <a:lstStyle/>
          <a:p>
            <a:pPr algn="ctr"/>
            <a:r>
              <a:rPr lang="en-US" sz="2800" b="1" dirty="0">
                <a:effectLst>
                  <a:innerShdw blurRad="63500" dist="50800" dir="18900000">
                    <a:prstClr val="black">
                      <a:alpha val="50000"/>
                    </a:prstClr>
                  </a:innerShdw>
                </a:effectLst>
                <a:latin typeface="Calibri" panose="020F0502020204030204" pitchFamily="34" charset="0"/>
                <a:cs typeface="Calibri" panose="020F0502020204030204" pitchFamily="34" charset="0"/>
              </a:rPr>
              <a:t>Central Line-Associated Bloodstream Infections (CLABSI)</a:t>
            </a:r>
            <a:endParaRPr lang="en-US" sz="2800" b="1" dirty="0">
              <a:effectLst>
                <a:innerShdw blurRad="63500" dist="50800" dir="18900000">
                  <a:prstClr val="black">
                    <a:alpha val="50000"/>
                  </a:prstClr>
                </a:innerShdw>
              </a:effectLst>
            </a:endParaRPr>
          </a:p>
        </p:txBody>
      </p:sp>
      <p:sp>
        <p:nvSpPr>
          <p:cNvPr id="2" name="TextBox 1">
            <a:extLst>
              <a:ext uri="{FF2B5EF4-FFF2-40B4-BE49-F238E27FC236}">
                <a16:creationId xmlns:a16="http://schemas.microsoft.com/office/drawing/2014/main" id="{683594AA-C62B-05DE-F986-4B0B687A2263}"/>
              </a:ext>
            </a:extLst>
          </p:cNvPr>
          <p:cNvSpPr txBox="1"/>
          <p:nvPr/>
        </p:nvSpPr>
        <p:spPr>
          <a:xfrm>
            <a:off x="1118593" y="1849980"/>
            <a:ext cx="9779431" cy="1569660"/>
          </a:xfrm>
          <a:prstGeom prst="rect">
            <a:avLst/>
          </a:prstGeom>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p:spPr>
        <p:txBody>
          <a:bodyPr wrap="square" rtlCol="0">
            <a:spAutoFit/>
          </a:bodyPr>
          <a:lstStyle/>
          <a:p>
            <a:r>
              <a:rPr lang="en-US" altLang="en-US" sz="2400" dirty="0">
                <a:solidFill>
                  <a:schemeClr val="bg1"/>
                </a:solidFill>
                <a:latin typeface="Calibri" panose="020F0502020204030204" pitchFamily="34" charset="0"/>
                <a:cs typeface="Calibri" panose="020F0502020204030204" pitchFamily="34" charset="0"/>
              </a:rPr>
              <a:t>Patient Safety Indicator (PSI) 07 measures hospital-acquired central venous catheter-related bloodstream infections and serves as a critical patient-safety indicator for preventing avoidable harm in medical, surgical, and obstetric care (</a:t>
            </a:r>
            <a:r>
              <a:rPr lang="en-US" sz="2400" dirty="0">
                <a:solidFill>
                  <a:schemeClr val="bg1"/>
                </a:solidFill>
                <a:latin typeface="Calibri" panose="020F0502020204030204" pitchFamily="34" charset="0"/>
                <a:cs typeface="Calibri" panose="020F0502020204030204" pitchFamily="34" charset="0"/>
              </a:rPr>
              <a:t>Agency for Healthcare Research and Quality [AHRQ], 2025</a:t>
            </a:r>
            <a:r>
              <a:rPr lang="en-US" altLang="en-US" sz="2400" dirty="0">
                <a:solidFill>
                  <a:schemeClr val="bg1"/>
                </a:solidFill>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10269632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8A63B1-EE02-236F-5DDD-B22E6872F05C}"/>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C2FA88C3-9CCF-DA45-84AD-5F818DAD60E0}"/>
              </a:ext>
            </a:extLst>
          </p:cNvPr>
          <p:cNvSpPr txBox="1"/>
          <p:nvPr/>
        </p:nvSpPr>
        <p:spPr>
          <a:xfrm>
            <a:off x="4345613" y="368135"/>
            <a:ext cx="3497625" cy="584775"/>
          </a:xfrm>
          <a:prstGeom prst="rect">
            <a:avLst/>
          </a:prstGeom>
          <a:solidFill>
            <a:schemeClr val="tx1"/>
          </a:solidFill>
          <a:ln>
            <a:noFill/>
          </a:ln>
          <a:effectLst>
            <a:outerShdw blurRad="50800" dist="50800" dir="5400000" algn="ctr" rotWithShape="0">
              <a:schemeClr val="bg1"/>
            </a:outerShdw>
          </a:effectLst>
        </p:spPr>
        <p:txBody>
          <a:bodyPr wrap="none" rtlCol="0">
            <a:spAutoFit/>
          </a:bodyPr>
          <a:lstStyle>
            <a:defPPr>
              <a:defRPr lang="en-US"/>
            </a:defPPr>
            <a:lvl1pPr algn="ctr">
              <a:defRPr sz="3200" b="1">
                <a:solidFill>
                  <a:srgbClr val="C00000"/>
                </a:solidFill>
                <a:effectLst>
                  <a:innerShdw blurRad="63500" dist="1320192" dir="8580000">
                    <a:prstClr val="black">
                      <a:alpha val="50000"/>
                    </a:prstClr>
                  </a:innerShdw>
                </a:effectLst>
                <a:latin typeface="Calibri" panose="020F0502020204030204" pitchFamily="34" charset="0"/>
                <a:cs typeface="Calibri" panose="020F0502020204030204" pitchFamily="34" charset="0"/>
              </a:defRPr>
            </a:lvl1pPr>
          </a:lstStyle>
          <a:p>
            <a:r>
              <a:rPr lang="en-US" dirty="0"/>
              <a:t>Indicator Definition</a:t>
            </a:r>
          </a:p>
        </p:txBody>
      </p:sp>
      <p:sp>
        <p:nvSpPr>
          <p:cNvPr id="3" name="TextBox 2">
            <a:extLst>
              <a:ext uri="{FF2B5EF4-FFF2-40B4-BE49-F238E27FC236}">
                <a16:creationId xmlns:a16="http://schemas.microsoft.com/office/drawing/2014/main" id="{34ABD183-FC40-958D-C5C2-1A1429BA4D2C}"/>
              </a:ext>
            </a:extLst>
          </p:cNvPr>
          <p:cNvSpPr txBox="1"/>
          <p:nvPr/>
        </p:nvSpPr>
        <p:spPr>
          <a:xfrm>
            <a:off x="600186" y="1513626"/>
            <a:ext cx="10988478" cy="4462760"/>
          </a:xfrm>
          <a:prstGeom prst="rect">
            <a:avLst/>
          </a:prstGeom>
          <a:noFill/>
        </p:spPr>
        <p:txBody>
          <a:bodyPr wrap="square" rtlCol="0">
            <a:spAutoFit/>
          </a:bodyPr>
          <a:lstStyle/>
          <a:p>
            <a:r>
              <a:rPr lang="en-US" sz="2400" b="1" dirty="0">
                <a:latin typeface="Calibri" panose="020F0502020204030204" pitchFamily="34" charset="0"/>
                <a:cs typeface="Calibri" panose="020F0502020204030204" pitchFamily="34" charset="0"/>
              </a:rPr>
              <a:t>Operational Definition</a:t>
            </a:r>
          </a:p>
          <a:p>
            <a:pPr marL="342900" indent="-342900">
              <a:spcAft>
                <a:spcPts val="1200"/>
              </a:spcAft>
              <a:buFont typeface="Arial" panose="020B0604020202020204" pitchFamily="34" charset="0"/>
              <a:buChar char="•"/>
            </a:pPr>
            <a:r>
              <a:rPr lang="en-US" sz="2400" dirty="0">
                <a:latin typeface="Calibri" panose="020F0502020204030204" pitchFamily="34" charset="0"/>
                <a:cs typeface="Calibri" panose="020F0502020204030204" pitchFamily="34" charset="0"/>
              </a:rPr>
              <a:t>PSI-07 identifies hospital-acquired central line infections using secondary diagnosis codes, after applying strict inclusion and exclusion criteria (AHRQ, 2025)</a:t>
            </a:r>
            <a:endParaRPr lang="en-US" sz="2400" b="1" dirty="0">
              <a:latin typeface="Calibri" panose="020F0502020204030204" pitchFamily="34" charset="0"/>
              <a:cs typeface="Calibri" panose="020F0502020204030204" pitchFamily="34" charset="0"/>
            </a:endParaRPr>
          </a:p>
          <a:p>
            <a:r>
              <a:rPr lang="en-US" sz="2400" b="1" dirty="0">
                <a:latin typeface="Calibri" panose="020F0502020204030204" pitchFamily="34" charset="0"/>
                <a:cs typeface="Calibri" panose="020F0502020204030204" pitchFamily="34" charset="0"/>
              </a:rPr>
              <a:t>Measurement Method</a:t>
            </a:r>
          </a:p>
          <a:p>
            <a:pPr marL="342900" indent="-342900">
              <a:buFont typeface="Arial" panose="020B0604020202020204" pitchFamily="34" charset="0"/>
              <a:buChar char="•"/>
            </a:pPr>
            <a:r>
              <a:rPr lang="en-US" sz="2400" dirty="0">
                <a:latin typeface="Calibri" panose="020F0502020204030204" pitchFamily="34" charset="0"/>
                <a:cs typeface="Calibri" panose="020F0502020204030204" pitchFamily="34" charset="0"/>
              </a:rPr>
              <a:t>Cases meeting denominator rules are counted after exclusions are applied (e.g., cancer, immunocompromised, &lt;2-day LOS, present on admission)</a:t>
            </a:r>
          </a:p>
          <a:p>
            <a:pPr marL="342900" indent="-342900">
              <a:buFont typeface="Arial" panose="020B0604020202020204" pitchFamily="34" charset="0"/>
              <a:buChar char="•"/>
            </a:pPr>
            <a:r>
              <a:rPr lang="en-US" sz="2400" dirty="0">
                <a:latin typeface="Calibri" panose="020F0502020204030204" pitchFamily="34" charset="0"/>
                <a:cs typeface="Calibri" panose="020F0502020204030204" pitchFamily="34" charset="0"/>
              </a:rPr>
              <a:t>Infection cases are counted after exclusions applied to become numerator</a:t>
            </a:r>
          </a:p>
          <a:p>
            <a:pPr marL="342900" indent="-342900">
              <a:spcAft>
                <a:spcPts val="1200"/>
              </a:spcAft>
              <a:buFont typeface="Arial" panose="020B0604020202020204" pitchFamily="34" charset="0"/>
              <a:buChar char="•"/>
            </a:pPr>
            <a:r>
              <a:rPr lang="en-US" sz="2400" dirty="0">
                <a:latin typeface="Calibri" panose="020F0502020204030204" pitchFamily="34" charset="0"/>
                <a:cs typeface="Calibri" panose="020F0502020204030204" pitchFamily="34" charset="0"/>
              </a:rPr>
              <a:t>Final rate is reported per 1,000 qualifying discharges</a:t>
            </a:r>
          </a:p>
          <a:p>
            <a:pPr>
              <a:spcAft>
                <a:spcPts val="1200"/>
              </a:spcAft>
            </a:pPr>
            <a:r>
              <a:rPr lang="en-US" sz="2400" b="1" dirty="0">
                <a:latin typeface="Calibri" panose="020F0502020204030204" pitchFamily="34" charset="0"/>
                <a:cs typeface="Calibri" panose="020F0502020204030204" pitchFamily="34" charset="0"/>
              </a:rPr>
              <a:t>Governing Organization</a:t>
            </a:r>
            <a:br>
              <a:rPr lang="en-US" sz="2400" b="1" dirty="0">
                <a:latin typeface="Calibri" panose="020F0502020204030204" pitchFamily="34" charset="0"/>
                <a:cs typeface="Calibri" panose="020F0502020204030204" pitchFamily="34" charset="0"/>
              </a:rPr>
            </a:br>
            <a:r>
              <a:rPr lang="en-US" sz="2400" dirty="0">
                <a:latin typeface="Calibri" panose="020F0502020204030204" pitchFamily="34" charset="0"/>
                <a:cs typeface="Calibri" panose="020F0502020204030204" pitchFamily="34" charset="0"/>
              </a:rPr>
              <a:t>AHRQ sets the specifications and updates PSI-07 through its national Patient Safety Indicators system.</a:t>
            </a:r>
          </a:p>
        </p:txBody>
      </p:sp>
    </p:spTree>
    <p:extLst>
      <p:ext uri="{BB962C8B-B14F-4D97-AF65-F5344CB8AC3E}">
        <p14:creationId xmlns:p14="http://schemas.microsoft.com/office/powerpoint/2010/main" val="4150160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93EB0F1-B388-0F06-565D-1A7C332A34EF}"/>
              </a:ext>
            </a:extLst>
          </p:cNvPr>
          <p:cNvSpPr txBox="1"/>
          <p:nvPr/>
        </p:nvSpPr>
        <p:spPr>
          <a:xfrm>
            <a:off x="4345613" y="368135"/>
            <a:ext cx="3497625" cy="584775"/>
          </a:xfrm>
          <a:prstGeom prst="rect">
            <a:avLst/>
          </a:prstGeom>
          <a:solidFill>
            <a:schemeClr val="tx1"/>
          </a:solidFill>
          <a:ln>
            <a:noFill/>
          </a:ln>
          <a:effectLst>
            <a:outerShdw blurRad="50800" dist="50800" dir="5400000" algn="ctr" rotWithShape="0">
              <a:schemeClr val="bg1"/>
            </a:outerShdw>
          </a:effectLst>
        </p:spPr>
        <p:txBody>
          <a:bodyPr wrap="none" rtlCol="0">
            <a:spAutoFit/>
          </a:bodyPr>
          <a:lstStyle>
            <a:defPPr>
              <a:defRPr lang="en-US"/>
            </a:defPPr>
            <a:lvl1pPr algn="ctr">
              <a:defRPr sz="3200" b="1">
                <a:solidFill>
                  <a:srgbClr val="C00000"/>
                </a:solidFill>
                <a:effectLst>
                  <a:innerShdw blurRad="63500" dist="1320192" dir="8580000">
                    <a:prstClr val="black">
                      <a:alpha val="50000"/>
                    </a:prstClr>
                  </a:innerShdw>
                </a:effectLst>
                <a:latin typeface="Calibri" panose="020F0502020204030204" pitchFamily="34" charset="0"/>
                <a:cs typeface="Calibri" panose="020F0502020204030204" pitchFamily="34" charset="0"/>
              </a:defRPr>
            </a:lvl1pPr>
          </a:lstStyle>
          <a:p>
            <a:r>
              <a:rPr lang="en-US" dirty="0"/>
              <a:t>Indicator Definition</a:t>
            </a:r>
          </a:p>
        </p:txBody>
      </p:sp>
      <p:sp>
        <p:nvSpPr>
          <p:cNvPr id="3" name="TextBox 2">
            <a:extLst>
              <a:ext uri="{FF2B5EF4-FFF2-40B4-BE49-F238E27FC236}">
                <a16:creationId xmlns:a16="http://schemas.microsoft.com/office/drawing/2014/main" id="{E8BA0FBD-E31D-853E-EBC2-F47B276BC491}"/>
              </a:ext>
            </a:extLst>
          </p:cNvPr>
          <p:cNvSpPr txBox="1"/>
          <p:nvPr/>
        </p:nvSpPr>
        <p:spPr>
          <a:xfrm>
            <a:off x="495947" y="1463152"/>
            <a:ext cx="4943958" cy="4539704"/>
          </a:xfrm>
          <a:prstGeom prst="rect">
            <a:avLst/>
          </a:prstGeom>
          <a:noFill/>
        </p:spPr>
        <p:txBody>
          <a:bodyPr wrap="square" rtlCol="0">
            <a:spAutoFit/>
          </a:bodyPr>
          <a:lstStyle/>
          <a:p>
            <a:pPr marL="342900" indent="-342900">
              <a:spcAft>
                <a:spcPts val="600"/>
              </a:spcAft>
              <a:buFont typeface="Arial" panose="020B0604020202020204" pitchFamily="34" charset="0"/>
              <a:buChar char="•"/>
            </a:pPr>
            <a:r>
              <a:rPr lang="en-US" sz="2400" dirty="0">
                <a:latin typeface="Calibri" panose="020F0502020204030204" pitchFamily="34" charset="0"/>
                <a:cs typeface="Calibri" panose="020F0502020204030204" pitchFamily="34" charset="0"/>
              </a:rPr>
              <a:t>Counts secondary diagnoses of catheter infections (AHRQ, 2025)</a:t>
            </a:r>
          </a:p>
          <a:p>
            <a:pPr marL="342900" indent="-342900">
              <a:spcAft>
                <a:spcPts val="600"/>
              </a:spcAft>
              <a:buFont typeface="Arial" panose="020B0604020202020204" pitchFamily="34" charset="0"/>
              <a:buChar char="•"/>
            </a:pPr>
            <a:r>
              <a:rPr lang="en-US" sz="2400" dirty="0">
                <a:latin typeface="Calibri" panose="020F0502020204030204" pitchFamily="34" charset="0"/>
                <a:cs typeface="Calibri" panose="020F0502020204030204" pitchFamily="34" charset="0"/>
              </a:rPr>
              <a:t>Includes adult medical, surgical, and obstetric discharges.</a:t>
            </a:r>
          </a:p>
          <a:p>
            <a:pPr marL="342900" indent="-342900">
              <a:spcAft>
                <a:spcPts val="600"/>
              </a:spcAft>
              <a:buFont typeface="Arial" panose="020B0604020202020204" pitchFamily="34" charset="0"/>
              <a:buChar char="•"/>
            </a:pPr>
            <a:r>
              <a:rPr lang="en-US" sz="2400" dirty="0">
                <a:latin typeface="Calibri" panose="020F0502020204030204" pitchFamily="34" charset="0"/>
                <a:cs typeface="Calibri" panose="020F0502020204030204" pitchFamily="34" charset="0"/>
              </a:rPr>
              <a:t>Excludes cancer and immunocompromised patients.</a:t>
            </a:r>
          </a:p>
          <a:p>
            <a:pPr marL="342900" indent="-342900">
              <a:spcAft>
                <a:spcPts val="600"/>
              </a:spcAft>
              <a:buFont typeface="Arial" panose="020B0604020202020204" pitchFamily="34" charset="0"/>
              <a:buChar char="•"/>
            </a:pPr>
            <a:r>
              <a:rPr lang="en-US" sz="2400" dirty="0">
                <a:latin typeface="Calibri" panose="020F0502020204030204" pitchFamily="34" charset="0"/>
                <a:cs typeface="Calibri" panose="020F0502020204030204" pitchFamily="34" charset="0"/>
              </a:rPr>
              <a:t>Excludes patients under 18 years of age (unless obstetric)</a:t>
            </a:r>
          </a:p>
          <a:p>
            <a:pPr marL="342900" indent="-342900">
              <a:spcAft>
                <a:spcPts val="600"/>
              </a:spcAft>
              <a:buFont typeface="Arial" panose="020B0604020202020204" pitchFamily="34" charset="0"/>
              <a:buChar char="•"/>
            </a:pPr>
            <a:r>
              <a:rPr lang="en-US" sz="2400" dirty="0">
                <a:latin typeface="Calibri" panose="020F0502020204030204" pitchFamily="34" charset="0"/>
                <a:cs typeface="Calibri" panose="020F0502020204030204" pitchFamily="34" charset="0"/>
              </a:rPr>
              <a:t>Excludes short stays &lt;2 days.</a:t>
            </a:r>
          </a:p>
          <a:p>
            <a:pPr marL="342900" indent="-342900">
              <a:spcAft>
                <a:spcPts val="600"/>
              </a:spcAft>
              <a:buFont typeface="Arial" panose="020B0604020202020204" pitchFamily="34" charset="0"/>
              <a:buChar char="•"/>
            </a:pPr>
            <a:r>
              <a:rPr lang="en-US" sz="2400" dirty="0">
                <a:latin typeface="Calibri" panose="020F0502020204030204" pitchFamily="34" charset="0"/>
                <a:cs typeface="Calibri" panose="020F0502020204030204" pitchFamily="34" charset="0"/>
              </a:rPr>
              <a:t>Excludes infections present on admission.</a:t>
            </a:r>
          </a:p>
        </p:txBody>
      </p:sp>
      <p:graphicFrame>
        <p:nvGraphicFramePr>
          <p:cNvPr id="7" name="Diagram 6">
            <a:extLst>
              <a:ext uri="{FF2B5EF4-FFF2-40B4-BE49-F238E27FC236}">
                <a16:creationId xmlns:a16="http://schemas.microsoft.com/office/drawing/2014/main" id="{45E9310C-1DAE-22C3-20A8-D0F65FCD8B16}"/>
              </a:ext>
            </a:extLst>
          </p:cNvPr>
          <p:cNvGraphicFramePr/>
          <p:nvPr>
            <p:extLst>
              <p:ext uri="{D42A27DB-BD31-4B8C-83A1-F6EECF244321}">
                <p14:modId xmlns:p14="http://schemas.microsoft.com/office/powerpoint/2010/main" val="1265238310"/>
              </p:ext>
            </p:extLst>
          </p:nvPr>
        </p:nvGraphicFramePr>
        <p:xfrm>
          <a:off x="4640081" y="1249549"/>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299821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F119E0-9670-E3CD-0713-CFCFC7E5CE8C}"/>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185C2385-A063-40D8-57B9-332ADCAE3DD8}"/>
              </a:ext>
            </a:extLst>
          </p:cNvPr>
          <p:cNvSpPr txBox="1"/>
          <p:nvPr/>
        </p:nvSpPr>
        <p:spPr>
          <a:xfrm>
            <a:off x="3715025" y="368135"/>
            <a:ext cx="4758803" cy="584775"/>
          </a:xfrm>
          <a:prstGeom prst="rect">
            <a:avLst/>
          </a:prstGeom>
          <a:solidFill>
            <a:schemeClr val="tx1"/>
          </a:solidFill>
          <a:ln>
            <a:noFill/>
          </a:ln>
          <a:effectLst>
            <a:outerShdw blurRad="50800" dist="50800" dir="5400000" algn="ctr" rotWithShape="0">
              <a:schemeClr val="bg1"/>
            </a:outerShdw>
          </a:effectLst>
        </p:spPr>
        <p:txBody>
          <a:bodyPr wrap="none" rtlCol="0">
            <a:spAutoFit/>
          </a:bodyPr>
          <a:lstStyle>
            <a:defPPr>
              <a:defRPr lang="en-US"/>
            </a:defPPr>
            <a:lvl1pPr algn="ctr">
              <a:defRPr sz="3200" b="1">
                <a:solidFill>
                  <a:srgbClr val="C00000"/>
                </a:solidFill>
                <a:effectLst>
                  <a:innerShdw blurRad="63500" dist="1320192" dir="8580000">
                    <a:prstClr val="black">
                      <a:alpha val="50000"/>
                    </a:prstClr>
                  </a:innerShdw>
                </a:effectLst>
                <a:latin typeface="Calibri" panose="020F0502020204030204" pitchFamily="34" charset="0"/>
                <a:cs typeface="Calibri" panose="020F0502020204030204" pitchFamily="34" charset="0"/>
              </a:defRPr>
            </a:lvl1pPr>
          </a:lstStyle>
          <a:p>
            <a:r>
              <a:rPr lang="en-US" dirty="0"/>
              <a:t>Data Source and Collection</a:t>
            </a:r>
          </a:p>
        </p:txBody>
      </p:sp>
      <p:sp>
        <p:nvSpPr>
          <p:cNvPr id="5" name="TextBox 4">
            <a:extLst>
              <a:ext uri="{FF2B5EF4-FFF2-40B4-BE49-F238E27FC236}">
                <a16:creationId xmlns:a16="http://schemas.microsoft.com/office/drawing/2014/main" id="{808212F7-0DE6-9E89-46CD-B8AC52646A81}"/>
              </a:ext>
            </a:extLst>
          </p:cNvPr>
          <p:cNvSpPr txBox="1"/>
          <p:nvPr/>
        </p:nvSpPr>
        <p:spPr>
          <a:xfrm>
            <a:off x="814794" y="1573721"/>
            <a:ext cx="10559264" cy="4524315"/>
          </a:xfrm>
          <a:prstGeom prst="rect">
            <a:avLst/>
          </a:prstGeom>
          <a:noFill/>
        </p:spPr>
        <p:txBody>
          <a:bodyPr wrap="square" rtlCol="0">
            <a:spAutoFit/>
          </a:bodyPr>
          <a:lstStyle/>
          <a:p>
            <a:pPr marL="457200" indent="-457200">
              <a:spcBef>
                <a:spcPts val="600"/>
              </a:spcBef>
              <a:spcAft>
                <a:spcPts val="600"/>
              </a:spcAft>
              <a:buFont typeface="Arial" panose="020B0604020202020204" pitchFamily="34" charset="0"/>
              <a:buChar char="•"/>
            </a:pPr>
            <a:r>
              <a:rPr lang="en-US" sz="3600" dirty="0">
                <a:latin typeface="Calibri" panose="020F0502020204030204" pitchFamily="34" charset="0"/>
                <a:cs typeface="Calibri" panose="020F0502020204030204" pitchFamily="34" charset="0"/>
              </a:rPr>
              <a:t>Centers for Medicare &amp; Medicaid Services (CMS)</a:t>
            </a:r>
            <a:br>
              <a:rPr lang="en-US" sz="3600" dirty="0">
                <a:latin typeface="Calibri" panose="020F0502020204030204" pitchFamily="34" charset="0"/>
                <a:cs typeface="Calibri" panose="020F0502020204030204" pitchFamily="34" charset="0"/>
              </a:rPr>
            </a:br>
            <a:r>
              <a:rPr lang="en-US" sz="3200" dirty="0">
                <a:latin typeface="Calibri" panose="020F0502020204030204" pitchFamily="34" charset="0"/>
                <a:cs typeface="Calibri" panose="020F0502020204030204" pitchFamily="34" charset="0"/>
              </a:rPr>
              <a:t>- CMS Hospital Compare: Healthcare Associated Infections-Hospital data set for FY2024 (covering October 1, 2023 – September 30, 2024)</a:t>
            </a:r>
          </a:p>
          <a:p>
            <a:pPr marL="457200" indent="-457200">
              <a:spcBef>
                <a:spcPts val="600"/>
              </a:spcBef>
              <a:spcAft>
                <a:spcPts val="600"/>
              </a:spcAft>
              <a:buFont typeface="Arial" panose="020B0604020202020204" pitchFamily="34" charset="0"/>
              <a:buChar char="•"/>
            </a:pPr>
            <a:r>
              <a:rPr lang="en-US" sz="3600" dirty="0">
                <a:latin typeface="Calibri" panose="020F0502020204030204" pitchFamily="34" charset="0"/>
                <a:cs typeface="Calibri" panose="020F0502020204030204" pitchFamily="34" charset="0"/>
              </a:rPr>
              <a:t>Agency for Healthcare Research and Quality (AHRQ)</a:t>
            </a:r>
            <a:br>
              <a:rPr lang="en-US" sz="3600" dirty="0">
                <a:latin typeface="Calibri" panose="020F0502020204030204" pitchFamily="34" charset="0"/>
                <a:cs typeface="Calibri" panose="020F0502020204030204" pitchFamily="34" charset="0"/>
              </a:rPr>
            </a:br>
            <a:r>
              <a:rPr lang="en-US" sz="3200" dirty="0">
                <a:latin typeface="Calibri" panose="020F0502020204030204" pitchFamily="34" charset="0"/>
                <a:cs typeface="Calibri" panose="020F0502020204030204" pitchFamily="34" charset="0"/>
              </a:rPr>
              <a:t>- 2017 national report on cost &amp; mortality of HAC (utilizing 2006-2012 data)</a:t>
            </a:r>
          </a:p>
          <a:p>
            <a:pPr marL="457200" lvl="0" indent="-457200">
              <a:spcBef>
                <a:spcPts val="600"/>
              </a:spcBef>
              <a:spcAft>
                <a:spcPts val="600"/>
              </a:spcAft>
              <a:buFont typeface="Arial" panose="020B0604020202020204" pitchFamily="34" charset="0"/>
              <a:buChar char="•"/>
            </a:pPr>
            <a:endParaRPr lang="en-US" sz="36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2653601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9F9CB5-6962-CEE2-E0E2-DE8E6DCD1926}"/>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65DFFB32-9961-3C9E-32F6-8491133A0A66}"/>
              </a:ext>
            </a:extLst>
          </p:cNvPr>
          <p:cNvSpPr txBox="1"/>
          <p:nvPr/>
        </p:nvSpPr>
        <p:spPr>
          <a:xfrm>
            <a:off x="3744671" y="368135"/>
            <a:ext cx="4699493" cy="584775"/>
          </a:xfrm>
          <a:prstGeom prst="rect">
            <a:avLst/>
          </a:prstGeom>
          <a:solidFill>
            <a:schemeClr val="tx1"/>
          </a:solidFill>
          <a:ln>
            <a:noFill/>
          </a:ln>
          <a:effectLst>
            <a:outerShdw blurRad="50800" dist="50800" dir="5400000" algn="ctr" rotWithShape="0">
              <a:schemeClr val="bg1"/>
            </a:outerShdw>
          </a:effectLst>
        </p:spPr>
        <p:txBody>
          <a:bodyPr wrap="none" rtlCol="0">
            <a:spAutoFit/>
          </a:bodyPr>
          <a:lstStyle>
            <a:defPPr>
              <a:defRPr lang="en-US"/>
            </a:defPPr>
            <a:lvl1pPr algn="ctr">
              <a:defRPr sz="3200" b="1">
                <a:solidFill>
                  <a:srgbClr val="C00000"/>
                </a:solidFill>
                <a:effectLst>
                  <a:innerShdw blurRad="63500" dist="1320192" dir="8580000">
                    <a:prstClr val="black">
                      <a:alpha val="50000"/>
                    </a:prstClr>
                  </a:innerShdw>
                </a:effectLst>
                <a:latin typeface="Calibri" panose="020F0502020204030204" pitchFamily="34" charset="0"/>
                <a:cs typeface="Calibri" panose="020F0502020204030204" pitchFamily="34" charset="0"/>
              </a:defRPr>
            </a:lvl1pPr>
          </a:lstStyle>
          <a:p>
            <a:r>
              <a:rPr lang="en-US" dirty="0"/>
              <a:t>Data Analysis and Findings</a:t>
            </a:r>
          </a:p>
        </p:txBody>
      </p:sp>
      <p:pic>
        <p:nvPicPr>
          <p:cNvPr id="5" name="Picture 4">
            <a:extLst>
              <a:ext uri="{FF2B5EF4-FFF2-40B4-BE49-F238E27FC236}">
                <a16:creationId xmlns:a16="http://schemas.microsoft.com/office/drawing/2014/main" id="{45875488-8135-8B8D-8D2A-41D8B2E4D762}"/>
              </a:ext>
            </a:extLst>
          </p:cNvPr>
          <p:cNvPicPr>
            <a:picLocks noChangeAspect="1"/>
          </p:cNvPicPr>
          <p:nvPr/>
        </p:nvPicPr>
        <p:blipFill>
          <a:blip r:embed="rId3"/>
          <a:stretch>
            <a:fillRect/>
          </a:stretch>
        </p:blipFill>
        <p:spPr>
          <a:xfrm>
            <a:off x="708832" y="1600738"/>
            <a:ext cx="10774336" cy="3930828"/>
          </a:xfrm>
          <a:prstGeom prst="rect">
            <a:avLst/>
          </a:prstGeom>
        </p:spPr>
      </p:pic>
      <p:sp>
        <p:nvSpPr>
          <p:cNvPr id="10" name="TextBox 9">
            <a:extLst>
              <a:ext uri="{FF2B5EF4-FFF2-40B4-BE49-F238E27FC236}">
                <a16:creationId xmlns:a16="http://schemas.microsoft.com/office/drawing/2014/main" id="{E81DF26E-724B-2DD5-71D4-DFFB5C09E968}"/>
              </a:ext>
            </a:extLst>
          </p:cNvPr>
          <p:cNvSpPr txBox="1"/>
          <p:nvPr/>
        </p:nvSpPr>
        <p:spPr>
          <a:xfrm>
            <a:off x="4332354" y="5625396"/>
            <a:ext cx="3524126" cy="553998"/>
          </a:xfrm>
          <a:prstGeom prst="rect">
            <a:avLst/>
          </a:prstGeom>
          <a:noFill/>
        </p:spPr>
        <p:txBody>
          <a:bodyPr wrap="square" rtlCol="0">
            <a:spAutoFit/>
          </a:bodyPr>
          <a:lstStyle/>
          <a:p>
            <a:r>
              <a:rPr lang="en-US" sz="1000" b="1" dirty="0">
                <a:latin typeface="Calibri" panose="020F0502020204030204" pitchFamily="34" charset="0"/>
                <a:cs typeface="Calibri" panose="020F0502020204030204" pitchFamily="34" charset="0"/>
              </a:rPr>
              <a:t>Figure 1. Average CLABSI SIR by state.</a:t>
            </a:r>
            <a:br>
              <a:rPr lang="en-US" sz="1000" dirty="0">
                <a:latin typeface="Calibri" panose="020F0502020204030204" pitchFamily="34" charset="0"/>
                <a:cs typeface="Calibri" panose="020F0502020204030204" pitchFamily="34" charset="0"/>
              </a:rPr>
            </a:br>
            <a:r>
              <a:rPr lang="en-US" sz="1000" i="1" dirty="0">
                <a:latin typeface="Calibri" panose="020F0502020204030204" pitchFamily="34" charset="0"/>
                <a:cs typeface="Calibri" panose="020F0502020204030204" pitchFamily="34" charset="0"/>
              </a:rPr>
              <a:t>Data visualization created by the author in Excel using CMS data. </a:t>
            </a:r>
          </a:p>
          <a:p>
            <a:r>
              <a:rPr lang="en-US" sz="1000" b="1" dirty="0">
                <a:latin typeface="Calibri" panose="020F0502020204030204" pitchFamily="34" charset="0"/>
                <a:cs typeface="Calibri" panose="020F0502020204030204" pitchFamily="34" charset="0"/>
              </a:rPr>
              <a:t>Source:</a:t>
            </a:r>
            <a:r>
              <a:rPr lang="en-US" sz="1000" dirty="0">
                <a:latin typeface="Calibri" panose="020F0502020204030204" pitchFamily="34" charset="0"/>
                <a:cs typeface="Calibri" panose="020F0502020204030204" pitchFamily="34" charset="0"/>
              </a:rPr>
              <a:t> McNeese, S. (2025). (Data derived from CMS, 2025) </a:t>
            </a:r>
          </a:p>
        </p:txBody>
      </p:sp>
    </p:spTree>
    <p:extLst>
      <p:ext uri="{BB962C8B-B14F-4D97-AF65-F5344CB8AC3E}">
        <p14:creationId xmlns:p14="http://schemas.microsoft.com/office/powerpoint/2010/main" val="33104732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E16196-E0DF-ABBA-3B22-04226D482EC4}"/>
            </a:ext>
          </a:extLst>
        </p:cNvPr>
        <p:cNvGrpSpPr/>
        <p:nvPr/>
      </p:nvGrpSpPr>
      <p:grpSpPr>
        <a:xfrm>
          <a:off x="0" y="0"/>
          <a:ext cx="0" cy="0"/>
          <a:chOff x="0" y="0"/>
          <a:chExt cx="0" cy="0"/>
        </a:xfrm>
      </p:grpSpPr>
      <p:pic>
        <p:nvPicPr>
          <p:cNvPr id="7" name="Picture 6">
            <a:extLst>
              <a:ext uri="{FF2B5EF4-FFF2-40B4-BE49-F238E27FC236}">
                <a16:creationId xmlns:a16="http://schemas.microsoft.com/office/drawing/2014/main" id="{E588F426-D277-FA9D-BB41-2027D0321BA8}"/>
              </a:ext>
            </a:extLst>
          </p:cNvPr>
          <p:cNvPicPr>
            <a:picLocks noChangeAspect="1"/>
          </p:cNvPicPr>
          <p:nvPr/>
        </p:nvPicPr>
        <p:blipFill>
          <a:blip r:embed="rId3"/>
          <a:stretch>
            <a:fillRect/>
          </a:stretch>
        </p:blipFill>
        <p:spPr>
          <a:xfrm>
            <a:off x="174347" y="1147739"/>
            <a:ext cx="5707993" cy="3873712"/>
          </a:xfrm>
          <a:prstGeom prst="rect">
            <a:avLst/>
          </a:prstGeom>
        </p:spPr>
      </p:pic>
      <p:sp>
        <p:nvSpPr>
          <p:cNvPr id="11" name="TextBox 10">
            <a:extLst>
              <a:ext uri="{FF2B5EF4-FFF2-40B4-BE49-F238E27FC236}">
                <a16:creationId xmlns:a16="http://schemas.microsoft.com/office/drawing/2014/main" id="{91279234-33EC-1A5B-22E6-2C8ABB18CE84}"/>
              </a:ext>
            </a:extLst>
          </p:cNvPr>
          <p:cNvSpPr txBox="1"/>
          <p:nvPr/>
        </p:nvSpPr>
        <p:spPr>
          <a:xfrm>
            <a:off x="3746253" y="263455"/>
            <a:ext cx="4699493" cy="584775"/>
          </a:xfrm>
          <a:prstGeom prst="rect">
            <a:avLst/>
          </a:prstGeom>
          <a:solidFill>
            <a:schemeClr val="tx1"/>
          </a:solidFill>
          <a:ln>
            <a:noFill/>
          </a:ln>
          <a:effectLst>
            <a:outerShdw blurRad="50800" dist="50800" dir="5400000" algn="ctr" rotWithShape="0">
              <a:schemeClr val="bg1"/>
            </a:outerShdw>
          </a:effectLst>
        </p:spPr>
        <p:txBody>
          <a:bodyPr wrap="none" rtlCol="0">
            <a:spAutoFit/>
          </a:bodyPr>
          <a:lstStyle>
            <a:defPPr>
              <a:defRPr lang="en-US"/>
            </a:defPPr>
            <a:lvl1pPr algn="ctr">
              <a:defRPr sz="3200" b="1">
                <a:solidFill>
                  <a:srgbClr val="C00000"/>
                </a:solidFill>
                <a:effectLst>
                  <a:innerShdw blurRad="63500" dist="1320192" dir="8580000">
                    <a:prstClr val="black">
                      <a:alpha val="50000"/>
                    </a:prstClr>
                  </a:innerShdw>
                </a:effectLst>
                <a:latin typeface="Calibri" panose="020F0502020204030204" pitchFamily="34" charset="0"/>
                <a:cs typeface="Calibri" panose="020F0502020204030204" pitchFamily="34" charset="0"/>
              </a:defRPr>
            </a:lvl1pPr>
          </a:lstStyle>
          <a:p>
            <a:r>
              <a:rPr lang="en-US" dirty="0"/>
              <a:t>Data Analysis and Findings</a:t>
            </a:r>
          </a:p>
        </p:txBody>
      </p:sp>
      <p:sp>
        <p:nvSpPr>
          <p:cNvPr id="18" name="TextBox 17">
            <a:extLst>
              <a:ext uri="{FF2B5EF4-FFF2-40B4-BE49-F238E27FC236}">
                <a16:creationId xmlns:a16="http://schemas.microsoft.com/office/drawing/2014/main" id="{2F66908D-F773-8142-4F79-4F3DBE42DDCE}"/>
              </a:ext>
            </a:extLst>
          </p:cNvPr>
          <p:cNvSpPr txBox="1"/>
          <p:nvPr/>
        </p:nvSpPr>
        <p:spPr>
          <a:xfrm>
            <a:off x="1266280" y="5043961"/>
            <a:ext cx="3524126" cy="553998"/>
          </a:xfrm>
          <a:prstGeom prst="rect">
            <a:avLst/>
          </a:prstGeom>
          <a:noFill/>
        </p:spPr>
        <p:txBody>
          <a:bodyPr wrap="square" rtlCol="0">
            <a:spAutoFit/>
          </a:bodyPr>
          <a:lstStyle/>
          <a:p>
            <a:r>
              <a:rPr lang="en-US" sz="1000" b="1" dirty="0">
                <a:latin typeface="Calibri" panose="020F0502020204030204" pitchFamily="34" charset="0"/>
                <a:cs typeface="Calibri" panose="020F0502020204030204" pitchFamily="34" charset="0"/>
              </a:rPr>
              <a:t>Figure 2. Count of U.S. facilities by benchmark category 2024.</a:t>
            </a:r>
            <a:br>
              <a:rPr lang="en-US" sz="1000" dirty="0">
                <a:latin typeface="Calibri" panose="020F0502020204030204" pitchFamily="34" charset="0"/>
                <a:cs typeface="Calibri" panose="020F0502020204030204" pitchFamily="34" charset="0"/>
              </a:rPr>
            </a:br>
            <a:r>
              <a:rPr lang="en-US" sz="1000" i="1" dirty="0">
                <a:latin typeface="Calibri" panose="020F0502020204030204" pitchFamily="34" charset="0"/>
                <a:cs typeface="Calibri" panose="020F0502020204030204" pitchFamily="34" charset="0"/>
              </a:rPr>
              <a:t>Data visualization created by the author in Excel using CMS data. </a:t>
            </a:r>
          </a:p>
          <a:p>
            <a:r>
              <a:rPr lang="en-US" sz="1000" b="1" dirty="0">
                <a:latin typeface="Calibri" panose="020F0502020204030204" pitchFamily="34" charset="0"/>
                <a:cs typeface="Calibri" panose="020F0502020204030204" pitchFamily="34" charset="0"/>
              </a:rPr>
              <a:t>Source:</a:t>
            </a:r>
            <a:r>
              <a:rPr lang="en-US" sz="1000" dirty="0">
                <a:latin typeface="Calibri" panose="020F0502020204030204" pitchFamily="34" charset="0"/>
                <a:cs typeface="Calibri" panose="020F0502020204030204" pitchFamily="34" charset="0"/>
              </a:rPr>
              <a:t> McNeese, S. (2025). (Data derived from CMS, 2025) </a:t>
            </a:r>
          </a:p>
        </p:txBody>
      </p:sp>
      <p:pic>
        <p:nvPicPr>
          <p:cNvPr id="20" name="Picture 19">
            <a:extLst>
              <a:ext uri="{FF2B5EF4-FFF2-40B4-BE49-F238E27FC236}">
                <a16:creationId xmlns:a16="http://schemas.microsoft.com/office/drawing/2014/main" id="{65251488-2680-2AEB-73C9-68BAFC048679}"/>
              </a:ext>
            </a:extLst>
          </p:cNvPr>
          <p:cNvPicPr>
            <a:picLocks noChangeAspect="1"/>
          </p:cNvPicPr>
          <p:nvPr/>
        </p:nvPicPr>
        <p:blipFill>
          <a:blip r:embed="rId4"/>
          <a:stretch>
            <a:fillRect/>
          </a:stretch>
        </p:blipFill>
        <p:spPr>
          <a:xfrm>
            <a:off x="6273457" y="1147739"/>
            <a:ext cx="5744196" cy="3873712"/>
          </a:xfrm>
          <a:prstGeom prst="rect">
            <a:avLst/>
          </a:prstGeom>
        </p:spPr>
      </p:pic>
      <p:sp>
        <p:nvSpPr>
          <p:cNvPr id="21" name="TextBox 20">
            <a:extLst>
              <a:ext uri="{FF2B5EF4-FFF2-40B4-BE49-F238E27FC236}">
                <a16:creationId xmlns:a16="http://schemas.microsoft.com/office/drawing/2014/main" id="{1CFA8D69-D608-DA0A-5020-2CAA692A3439}"/>
              </a:ext>
            </a:extLst>
          </p:cNvPr>
          <p:cNvSpPr txBox="1"/>
          <p:nvPr/>
        </p:nvSpPr>
        <p:spPr>
          <a:xfrm>
            <a:off x="7235015" y="5043961"/>
            <a:ext cx="3821079" cy="553998"/>
          </a:xfrm>
          <a:prstGeom prst="rect">
            <a:avLst/>
          </a:prstGeom>
          <a:noFill/>
        </p:spPr>
        <p:txBody>
          <a:bodyPr wrap="square" rtlCol="0">
            <a:spAutoFit/>
          </a:bodyPr>
          <a:lstStyle/>
          <a:p>
            <a:r>
              <a:rPr lang="en-US" sz="1000" b="1" dirty="0">
                <a:latin typeface="Calibri" panose="020F0502020204030204" pitchFamily="34" charset="0"/>
                <a:cs typeface="Calibri" panose="020F0502020204030204" pitchFamily="34" charset="0"/>
              </a:rPr>
              <a:t>Figure 3. Count of Puerto Rico facilities by benchmark category 2024.</a:t>
            </a:r>
            <a:br>
              <a:rPr lang="en-US" sz="1000" dirty="0">
                <a:latin typeface="Calibri" panose="020F0502020204030204" pitchFamily="34" charset="0"/>
                <a:cs typeface="Calibri" panose="020F0502020204030204" pitchFamily="34" charset="0"/>
              </a:rPr>
            </a:br>
            <a:r>
              <a:rPr lang="en-US" sz="1000" i="1" dirty="0">
                <a:latin typeface="Calibri" panose="020F0502020204030204" pitchFamily="34" charset="0"/>
                <a:cs typeface="Calibri" panose="020F0502020204030204" pitchFamily="34" charset="0"/>
              </a:rPr>
              <a:t>Data visualization created by the author in Excel using CMS data. </a:t>
            </a:r>
          </a:p>
          <a:p>
            <a:r>
              <a:rPr lang="en-US" sz="1000" b="1" dirty="0">
                <a:latin typeface="Calibri" panose="020F0502020204030204" pitchFamily="34" charset="0"/>
                <a:cs typeface="Calibri" panose="020F0502020204030204" pitchFamily="34" charset="0"/>
              </a:rPr>
              <a:t>Source:</a:t>
            </a:r>
            <a:r>
              <a:rPr lang="en-US" sz="1000" dirty="0">
                <a:latin typeface="Calibri" panose="020F0502020204030204" pitchFamily="34" charset="0"/>
                <a:cs typeface="Calibri" panose="020F0502020204030204" pitchFamily="34" charset="0"/>
              </a:rPr>
              <a:t> McNeese, S. (2025). (Data derived from CMS, 2025) </a:t>
            </a:r>
          </a:p>
        </p:txBody>
      </p:sp>
    </p:spTree>
    <p:extLst>
      <p:ext uri="{BB962C8B-B14F-4D97-AF65-F5344CB8AC3E}">
        <p14:creationId xmlns:p14="http://schemas.microsoft.com/office/powerpoint/2010/main" val="20773403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42ABA6-560A-A5C5-786A-045EEC49AD2B}"/>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23B4A98A-291C-4762-B070-E8EA9215E9F8}"/>
              </a:ext>
            </a:extLst>
          </p:cNvPr>
          <p:cNvSpPr txBox="1"/>
          <p:nvPr/>
        </p:nvSpPr>
        <p:spPr>
          <a:xfrm>
            <a:off x="3950546" y="259647"/>
            <a:ext cx="4290919" cy="584775"/>
          </a:xfrm>
          <a:prstGeom prst="rect">
            <a:avLst/>
          </a:prstGeom>
          <a:solidFill>
            <a:schemeClr val="tx1"/>
          </a:solidFill>
          <a:ln>
            <a:noFill/>
          </a:ln>
          <a:effectLst>
            <a:outerShdw blurRad="50800" dist="50800" dir="5400000" algn="ctr" rotWithShape="0">
              <a:schemeClr val="bg1"/>
            </a:outerShdw>
          </a:effectLst>
        </p:spPr>
        <p:txBody>
          <a:bodyPr wrap="none" rtlCol="0">
            <a:spAutoFit/>
          </a:bodyPr>
          <a:lstStyle/>
          <a:p>
            <a:pPr algn="ctr"/>
            <a:r>
              <a:rPr lang="en-US" sz="3200" b="1" dirty="0">
                <a:solidFill>
                  <a:srgbClr val="C00000"/>
                </a:solidFill>
                <a:effectLst>
                  <a:innerShdw blurRad="63500" dist="1320192" dir="8580000">
                    <a:prstClr val="black">
                      <a:alpha val="50000"/>
                    </a:prstClr>
                  </a:innerShdw>
                </a:effectLst>
                <a:latin typeface="Calibri" panose="020F0502020204030204" pitchFamily="34" charset="0"/>
                <a:cs typeface="Calibri" panose="020F0502020204030204" pitchFamily="34" charset="0"/>
              </a:rPr>
              <a:t>Implications for Practice</a:t>
            </a:r>
          </a:p>
        </p:txBody>
      </p:sp>
      <p:pic>
        <p:nvPicPr>
          <p:cNvPr id="3" name="Picture 2">
            <a:extLst>
              <a:ext uri="{FF2B5EF4-FFF2-40B4-BE49-F238E27FC236}">
                <a16:creationId xmlns:a16="http://schemas.microsoft.com/office/drawing/2014/main" id="{D3FD1266-FEC1-25B4-049B-634FD0B6079A}"/>
              </a:ext>
            </a:extLst>
          </p:cNvPr>
          <p:cNvPicPr>
            <a:picLocks noChangeAspect="1"/>
          </p:cNvPicPr>
          <p:nvPr/>
        </p:nvPicPr>
        <p:blipFill>
          <a:blip r:embed="rId3"/>
          <a:stretch>
            <a:fillRect/>
          </a:stretch>
        </p:blipFill>
        <p:spPr>
          <a:xfrm>
            <a:off x="927314" y="1036437"/>
            <a:ext cx="10337369" cy="4982059"/>
          </a:xfrm>
          <a:prstGeom prst="rect">
            <a:avLst/>
          </a:prstGeom>
        </p:spPr>
      </p:pic>
      <p:sp>
        <p:nvSpPr>
          <p:cNvPr id="6" name="TextBox 5">
            <a:extLst>
              <a:ext uri="{FF2B5EF4-FFF2-40B4-BE49-F238E27FC236}">
                <a16:creationId xmlns:a16="http://schemas.microsoft.com/office/drawing/2014/main" id="{C656DAF1-9C2A-32C3-4F31-53A3E9B28622}"/>
              </a:ext>
            </a:extLst>
          </p:cNvPr>
          <p:cNvSpPr txBox="1"/>
          <p:nvPr/>
        </p:nvSpPr>
        <p:spPr>
          <a:xfrm>
            <a:off x="4243892" y="6044355"/>
            <a:ext cx="3704212" cy="553998"/>
          </a:xfrm>
          <a:prstGeom prst="rect">
            <a:avLst/>
          </a:prstGeom>
          <a:noFill/>
        </p:spPr>
        <p:txBody>
          <a:bodyPr wrap="square" rtlCol="0">
            <a:spAutoFit/>
          </a:bodyPr>
          <a:lstStyle/>
          <a:p>
            <a:r>
              <a:rPr lang="en-US" sz="1000" b="1" dirty="0">
                <a:latin typeface="Calibri" panose="020F0502020204030204" pitchFamily="34" charset="0"/>
                <a:cs typeface="Calibri" panose="020F0502020204030204" pitchFamily="34" charset="0"/>
              </a:rPr>
              <a:t>Figure 4. Average cost of HAC per incident (2017).</a:t>
            </a:r>
            <a:br>
              <a:rPr lang="en-US" sz="1000" dirty="0">
                <a:latin typeface="Calibri" panose="020F0502020204030204" pitchFamily="34" charset="0"/>
                <a:cs typeface="Calibri" panose="020F0502020204030204" pitchFamily="34" charset="0"/>
              </a:rPr>
            </a:br>
            <a:r>
              <a:rPr lang="en-US" sz="1000" i="1" dirty="0">
                <a:latin typeface="Calibri" panose="020F0502020204030204" pitchFamily="34" charset="0"/>
                <a:cs typeface="Calibri" panose="020F0502020204030204" pitchFamily="34" charset="0"/>
              </a:rPr>
              <a:t>Data visualization created by the author in Excel using AHRQ data. </a:t>
            </a:r>
          </a:p>
          <a:p>
            <a:r>
              <a:rPr lang="en-US" sz="1000" b="1" dirty="0">
                <a:latin typeface="Calibri" panose="020F0502020204030204" pitchFamily="34" charset="0"/>
                <a:cs typeface="Calibri" panose="020F0502020204030204" pitchFamily="34" charset="0"/>
              </a:rPr>
              <a:t>Source:</a:t>
            </a:r>
            <a:r>
              <a:rPr lang="en-US" sz="1000" dirty="0">
                <a:latin typeface="Calibri" panose="020F0502020204030204" pitchFamily="34" charset="0"/>
                <a:cs typeface="Calibri" panose="020F0502020204030204" pitchFamily="34" charset="0"/>
              </a:rPr>
              <a:t> McNeese, S. (2025). (Data derived from AHRQ, 2017) </a:t>
            </a:r>
          </a:p>
        </p:txBody>
      </p:sp>
    </p:spTree>
    <p:extLst>
      <p:ext uri="{BB962C8B-B14F-4D97-AF65-F5344CB8AC3E}">
        <p14:creationId xmlns:p14="http://schemas.microsoft.com/office/powerpoint/2010/main" val="1717368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99A66F-CEF1-66D4-F487-7611F65C4DBF}"/>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03E5CF22-CDCA-C195-9C7A-1531DC6BF94A}"/>
              </a:ext>
            </a:extLst>
          </p:cNvPr>
          <p:cNvSpPr txBox="1"/>
          <p:nvPr/>
        </p:nvSpPr>
        <p:spPr>
          <a:xfrm>
            <a:off x="3746253" y="185255"/>
            <a:ext cx="4699493" cy="584775"/>
          </a:xfrm>
          <a:prstGeom prst="rect">
            <a:avLst/>
          </a:prstGeom>
          <a:solidFill>
            <a:schemeClr val="tx1"/>
          </a:solidFill>
          <a:ln>
            <a:noFill/>
          </a:ln>
          <a:effectLst>
            <a:outerShdw blurRad="50800" dist="50800" dir="5400000" algn="ctr" rotWithShape="0">
              <a:schemeClr val="bg1"/>
            </a:outerShdw>
          </a:effectLst>
        </p:spPr>
        <p:txBody>
          <a:bodyPr wrap="none" rtlCol="0">
            <a:spAutoFit/>
          </a:bodyPr>
          <a:lstStyle>
            <a:defPPr>
              <a:defRPr lang="en-US"/>
            </a:defPPr>
            <a:lvl1pPr algn="ctr">
              <a:defRPr sz="3200" b="1">
                <a:solidFill>
                  <a:srgbClr val="C00000"/>
                </a:solidFill>
                <a:effectLst>
                  <a:innerShdw blurRad="63500" dist="1320192" dir="8580000">
                    <a:prstClr val="black">
                      <a:alpha val="50000"/>
                    </a:prstClr>
                  </a:innerShdw>
                </a:effectLst>
                <a:latin typeface="Calibri" panose="020F0502020204030204" pitchFamily="34" charset="0"/>
                <a:cs typeface="Calibri" panose="020F0502020204030204" pitchFamily="34" charset="0"/>
              </a:defRPr>
            </a:lvl1pPr>
          </a:lstStyle>
          <a:p>
            <a:r>
              <a:rPr lang="en-US" dirty="0"/>
              <a:t>Data Analysis and Findings</a:t>
            </a:r>
          </a:p>
        </p:txBody>
      </p:sp>
      <p:pic>
        <p:nvPicPr>
          <p:cNvPr id="3" name="Picture 2">
            <a:extLst>
              <a:ext uri="{FF2B5EF4-FFF2-40B4-BE49-F238E27FC236}">
                <a16:creationId xmlns:a16="http://schemas.microsoft.com/office/drawing/2014/main" id="{C2CD6052-B592-23CF-8832-6DC68B794D79}"/>
              </a:ext>
            </a:extLst>
          </p:cNvPr>
          <p:cNvPicPr>
            <a:picLocks noChangeAspect="1"/>
          </p:cNvPicPr>
          <p:nvPr/>
        </p:nvPicPr>
        <p:blipFill>
          <a:blip r:embed="rId3"/>
          <a:stretch>
            <a:fillRect/>
          </a:stretch>
        </p:blipFill>
        <p:spPr>
          <a:xfrm>
            <a:off x="2656839" y="1042638"/>
            <a:ext cx="6878320" cy="5060789"/>
          </a:xfrm>
          <a:prstGeom prst="rect">
            <a:avLst/>
          </a:prstGeom>
        </p:spPr>
      </p:pic>
      <p:sp>
        <p:nvSpPr>
          <p:cNvPr id="4" name="TextBox 3">
            <a:extLst>
              <a:ext uri="{FF2B5EF4-FFF2-40B4-BE49-F238E27FC236}">
                <a16:creationId xmlns:a16="http://schemas.microsoft.com/office/drawing/2014/main" id="{36368E39-2F22-8EA7-BC9C-14A1FEF9436A}"/>
              </a:ext>
            </a:extLst>
          </p:cNvPr>
          <p:cNvSpPr txBox="1"/>
          <p:nvPr/>
        </p:nvSpPr>
        <p:spPr>
          <a:xfrm>
            <a:off x="4333936" y="6103427"/>
            <a:ext cx="3524126" cy="553998"/>
          </a:xfrm>
          <a:prstGeom prst="rect">
            <a:avLst/>
          </a:prstGeom>
          <a:noFill/>
        </p:spPr>
        <p:txBody>
          <a:bodyPr wrap="square" rtlCol="0">
            <a:spAutoFit/>
          </a:bodyPr>
          <a:lstStyle/>
          <a:p>
            <a:r>
              <a:rPr lang="en-US" sz="1000" b="1" dirty="0">
                <a:latin typeface="Calibri" panose="020F0502020204030204" pitchFamily="34" charset="0"/>
                <a:cs typeface="Calibri" panose="020F0502020204030204" pitchFamily="34" charset="0"/>
              </a:rPr>
              <a:t>Figure 5. Heatmap of CLABSI in Puerto Rico Hospitals.</a:t>
            </a:r>
            <a:br>
              <a:rPr lang="en-US" sz="1000" dirty="0">
                <a:latin typeface="Calibri" panose="020F0502020204030204" pitchFamily="34" charset="0"/>
                <a:cs typeface="Calibri" panose="020F0502020204030204" pitchFamily="34" charset="0"/>
              </a:rPr>
            </a:br>
            <a:r>
              <a:rPr lang="en-US" sz="1000" i="1" dirty="0">
                <a:latin typeface="Calibri" panose="020F0502020204030204" pitchFamily="34" charset="0"/>
                <a:cs typeface="Calibri" panose="020F0502020204030204" pitchFamily="34" charset="0"/>
              </a:rPr>
              <a:t>Data visualization created by the author in Excel using CMS data. </a:t>
            </a:r>
          </a:p>
          <a:p>
            <a:r>
              <a:rPr lang="en-US" sz="1000" b="1" dirty="0">
                <a:latin typeface="Calibri" panose="020F0502020204030204" pitchFamily="34" charset="0"/>
                <a:cs typeface="Calibri" panose="020F0502020204030204" pitchFamily="34" charset="0"/>
              </a:rPr>
              <a:t>Source:</a:t>
            </a:r>
            <a:r>
              <a:rPr lang="en-US" sz="1000" dirty="0">
                <a:latin typeface="Calibri" panose="020F0502020204030204" pitchFamily="34" charset="0"/>
                <a:cs typeface="Calibri" panose="020F0502020204030204" pitchFamily="34" charset="0"/>
              </a:rPr>
              <a:t> McNeese, S. (2025). (Data derived from CMS, 2025) </a:t>
            </a:r>
          </a:p>
        </p:txBody>
      </p:sp>
    </p:spTree>
    <p:extLst>
      <p:ext uri="{BB962C8B-B14F-4D97-AF65-F5344CB8AC3E}">
        <p14:creationId xmlns:p14="http://schemas.microsoft.com/office/powerpoint/2010/main" val="145471503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sh">
  <a:themeElements>
    <a:clrScheme name="Mesh">
      <a:dk1>
        <a:sysClr val="windowText" lastClr="000000"/>
      </a:dk1>
      <a:lt1>
        <a:sysClr val="window" lastClr="FFFFFF"/>
      </a:lt1>
      <a:dk2>
        <a:srgbClr val="363D46"/>
      </a:dk2>
      <a:lt2>
        <a:srgbClr val="EBEBEB"/>
      </a:lt2>
      <a:accent1>
        <a:srgbClr val="6F6F6F"/>
      </a:accent1>
      <a:accent2>
        <a:srgbClr val="BFBFA5"/>
      </a:accent2>
      <a:accent3>
        <a:srgbClr val="DCD084"/>
      </a:accent3>
      <a:accent4>
        <a:srgbClr val="E7BF5F"/>
      </a:accent4>
      <a:accent5>
        <a:srgbClr val="E9A039"/>
      </a:accent5>
      <a:accent6>
        <a:srgbClr val="CF7133"/>
      </a:accent6>
      <a:hlink>
        <a:srgbClr val="F28943"/>
      </a:hlink>
      <a:folHlink>
        <a:srgbClr val="F1B76C"/>
      </a:folHlink>
    </a:clrScheme>
    <a:fontScheme name="Mesh">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Mesh">
      <a:fillStyleLst>
        <a:solidFill>
          <a:schemeClr val="phClr"/>
        </a:solidFill>
        <a:gradFill rotWithShape="1">
          <a:gsLst>
            <a:gs pos="0">
              <a:schemeClr val="phClr">
                <a:tint val="60000"/>
                <a:lumMod val="110000"/>
              </a:schemeClr>
            </a:gs>
            <a:gs pos="100000">
              <a:schemeClr val="phClr">
                <a:tint val="82000"/>
              </a:schemeClr>
            </a:gs>
          </a:gsLst>
          <a:lin ang="5400000" scaled="0"/>
        </a:gradFill>
        <a:gradFill rotWithShape="1">
          <a:gsLst>
            <a:gs pos="0">
              <a:schemeClr val="phClr">
                <a:tint val="96000"/>
                <a:lumMod val="104000"/>
              </a:schemeClr>
            </a:gs>
            <a:gs pos="100000">
              <a:schemeClr val="phClr">
                <a:shade val="84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50800" dist="25400" dir="13500000">
              <a:srgbClr val="000000">
                <a:alpha val="55000"/>
              </a:srgbClr>
            </a:innerShdw>
          </a:effectLst>
        </a:effectStyle>
        <a:effectStyle>
          <a:effectLst>
            <a:outerShdw blurRad="50800" dist="38100" dir="5400000" rotWithShape="0">
              <a:srgbClr val="000000">
                <a:alpha val="60000"/>
              </a:srgbClr>
            </a:outerShdw>
          </a:effectLst>
          <a:scene3d>
            <a:camera prst="orthographicFront">
              <a:rot lat="0" lon="0" rev="0"/>
            </a:camera>
            <a:lightRig rig="threePt" dir="tl"/>
          </a:scene3d>
          <a:sp3d>
            <a:bevelT w="25400" h="25400" prst="slope"/>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28000"/>
                <a:satMod val="94000"/>
                <a:lumMod val="20000"/>
              </a:schemeClr>
              <a:schemeClr val="phClr">
                <a:tint val="94000"/>
                <a:shade val="84000"/>
                <a:satMod val="148000"/>
                <a:lumMod val="114000"/>
              </a:schemeClr>
            </a:duotone>
          </a:blip>
          <a:stretch/>
        </a:blipFill>
      </a:bgFillStyleLst>
    </a:fmtScheme>
  </a:themeElements>
  <a:objectDefaults/>
  <a:extraClrSchemeLst/>
  <a:extLst>
    <a:ext uri="{05A4C25C-085E-4340-85A3-A5531E510DB2}">
      <thm15:themeFamily xmlns:thm15="http://schemas.microsoft.com/office/thememl/2012/main" name="Mesh" id="{789EC3FE-34FD-429C-9918-760025E6C145}" vid="{B8BE45C0-8141-4D58-8C71-A009BC26FBB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Mesh</Template>
  <TotalTime>12190</TotalTime>
  <Words>3403</Words>
  <Application>Microsoft Macintosh PowerPoint</Application>
  <PresentationFormat>Widescreen</PresentationFormat>
  <Paragraphs>170</Paragraphs>
  <Slides>15</Slides>
  <Notes>15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Calibri</vt:lpstr>
      <vt:lpstr>Century Gothic</vt:lpstr>
      <vt:lpstr>Wingdings</vt:lpstr>
      <vt:lpstr>Mesh</vt:lpstr>
      <vt:lpstr>Patient Safety &amp; Quality Indicator (PSQI) Deep Dive  Central Line-Associated Bloodstream Infections (CLABSI)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References</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Stephanie McNeese</dc:creator>
  <cp:lastModifiedBy>Stephanie McNeese</cp:lastModifiedBy>
  <cp:revision>71</cp:revision>
  <dcterms:created xsi:type="dcterms:W3CDTF">2025-07-19T17:53:05Z</dcterms:created>
  <dcterms:modified xsi:type="dcterms:W3CDTF">2025-11-28T17:07:00Z</dcterms:modified>
</cp:coreProperties>
</file>