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60" r:id="rId4"/>
    <p:sldId id="264" r:id="rId5"/>
    <p:sldId id="261" r:id="rId6"/>
    <p:sldId id="269" r:id="rId7"/>
    <p:sldId id="272" r:id="rId8"/>
    <p:sldId id="263" r:id="rId9"/>
    <p:sldId id="265" r:id="rId10"/>
    <p:sldId id="276" r:id="rId11"/>
    <p:sldId id="273" r:id="rId12"/>
    <p:sldId id="266" r:id="rId13"/>
    <p:sldId id="268" r:id="rId14"/>
    <p:sldId id="274" r:id="rId15"/>
    <p:sldId id="275" r:id="rId16"/>
    <p:sldId id="259" r:id="rId17"/>
    <p:sldId id="258"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DF4E59-8A63-FB4A-BC5D-0CDCD726691A}" v="1" dt="2025-11-20T13:46:16.3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21"/>
    <p:restoredTop sz="82041"/>
  </p:normalViewPr>
  <p:slideViewPr>
    <p:cSldViewPr snapToGrid="0">
      <p:cViewPr varScale="1">
        <p:scale>
          <a:sx n="99" d="100"/>
          <a:sy n="99" d="100"/>
        </p:scale>
        <p:origin x="9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910FA-2986-514B-AE72-7F15AF9FCAFB}"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FD4BB-60F6-3746-ACF3-6997B5AFFF64}" type="slidenum">
              <a:rPr lang="en-US" smtClean="0"/>
              <a:t>‹#›</a:t>
            </a:fld>
            <a:endParaRPr lang="en-US"/>
          </a:p>
        </p:txBody>
      </p:sp>
    </p:spTree>
    <p:extLst>
      <p:ext uri="{BB962C8B-B14F-4D97-AF65-F5344CB8AC3E}">
        <p14:creationId xmlns:p14="http://schemas.microsoft.com/office/powerpoint/2010/main" val="61562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1FD4BB-60F6-3746-ACF3-6997B5AFFF64}" type="slidenum">
              <a:rPr lang="en-US" smtClean="0"/>
              <a:t>1</a:t>
            </a:fld>
            <a:endParaRPr lang="en-US"/>
          </a:p>
        </p:txBody>
      </p:sp>
    </p:spTree>
    <p:extLst>
      <p:ext uri="{BB962C8B-B14F-4D97-AF65-F5344CB8AC3E}">
        <p14:creationId xmlns:p14="http://schemas.microsoft.com/office/powerpoint/2010/main" val="1210320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0BA9-BB9F-9498-3860-3B2DEAEF69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4F7D8-E3A5-9A42-5151-B9B59D0EBC4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A20235-9C90-25B9-D79A-6D20450AE809}"/>
              </a:ext>
            </a:extLst>
          </p:cNvPr>
          <p:cNvSpPr>
            <a:spLocks noGrp="1"/>
          </p:cNvSpPr>
          <p:nvPr>
            <p:ph type="body" idx="1"/>
          </p:nvPr>
        </p:nvSpPr>
        <p:spPr/>
        <p:txBody>
          <a:bodyPr/>
          <a:lstStyle/>
          <a:p>
            <a:pPr>
              <a:spcAft>
                <a:spcPts val="600"/>
              </a:spcAft>
            </a:pPr>
            <a:r>
              <a:rPr lang="en-US" sz="1200" b="1" dirty="0">
                <a:solidFill>
                  <a:schemeClr val="bg1"/>
                </a:solidFill>
              </a:rPr>
              <a:t>R1. Isolation of Molokaʻi during a disaster</a:t>
            </a:r>
            <a:r>
              <a:rPr lang="en-US" sz="1200" dirty="0">
                <a:solidFill>
                  <a:schemeClr val="bg1"/>
                </a:solidFill>
              </a:rPr>
              <a:t> – Single airport, ferry limitations, and rural geography make Molokaʻi highly vulnerable to becoming cut off from medical, supply, and evacuation routes. Only 77.6 percent of households in Moloka’i have access to a smartphone and around 73% have internet access, making a significant portion of the island’s population vulnerable to a communication breakdown (Hawai’i Health Matters, 2024).</a:t>
            </a:r>
          </a:p>
          <a:p>
            <a:pPr>
              <a:spcAft>
                <a:spcPts val="600"/>
              </a:spcAft>
            </a:pPr>
            <a:r>
              <a:rPr lang="en-US" sz="1200" b="1" dirty="0">
                <a:solidFill>
                  <a:schemeClr val="bg1"/>
                </a:solidFill>
              </a:rPr>
              <a:t>R2. Hospital surge with limited acute beds</a:t>
            </a:r>
            <a:r>
              <a:rPr lang="en-US" sz="1200" dirty="0">
                <a:solidFill>
                  <a:schemeClr val="bg1"/>
                </a:solidFill>
              </a:rPr>
              <a:t> – Maui County has only four hospitals and 247 acute beds, making the system susceptible to overload during large-scale emergencies (Ye, 2025).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dirty="0">
                <a:solidFill>
                  <a:schemeClr val="bg1"/>
                </a:solidFill>
              </a:rPr>
              <a:t>R3. Broadband or communication outage </a:t>
            </a:r>
            <a:r>
              <a:rPr lang="en-US" sz="1200" dirty="0">
                <a:solidFill>
                  <a:schemeClr val="bg1"/>
                </a:solidFill>
              </a:rPr>
              <a:t>– With only 83.6% internet access and many rural communities, communication disruption during disasters may delay warnings and response (Hawai’i Health Matters, 2024). When the power goes out, grounded internet access will be lost, however cellphones may still work. The percentage of households in Maui County with at least one smartphone is around 89% (Hawai’i Health Matters, 2024).</a:t>
            </a:r>
          </a:p>
          <a:p>
            <a:pPr>
              <a:spcAft>
                <a:spcPts val="600"/>
              </a:spcAft>
            </a:pPr>
            <a:r>
              <a:rPr lang="en-US" sz="1200" b="1" dirty="0">
                <a:solidFill>
                  <a:schemeClr val="bg1"/>
                </a:solidFill>
              </a:rPr>
              <a:t>R4. Tsunami impact on coastal communities </a:t>
            </a:r>
            <a:r>
              <a:rPr lang="en-US" sz="1200" dirty="0">
                <a:solidFill>
                  <a:schemeClr val="bg1"/>
                </a:solidFill>
              </a:rPr>
              <a:t>– Large portions of Maui’s populated coastline, including the main international airport, fall within the tsunami evacuation zone (Tsunami Aware, 2025).</a:t>
            </a:r>
          </a:p>
          <a:p>
            <a:pPr>
              <a:spcAft>
                <a:spcPts val="600"/>
              </a:spcAft>
            </a:pPr>
            <a:r>
              <a:rPr lang="en-US" sz="1200" b="1" dirty="0">
                <a:solidFill>
                  <a:schemeClr val="bg1"/>
                </a:solidFill>
              </a:rPr>
              <a:t>R5. Post-disaster influenza increase </a:t>
            </a:r>
            <a:r>
              <a:rPr lang="en-US" sz="1200" dirty="0">
                <a:solidFill>
                  <a:schemeClr val="bg1"/>
                </a:solidFill>
              </a:rPr>
              <a:t>– Influenza cases have surged in recent years and crowding after disasters increases respiratory transmission risk (</a:t>
            </a:r>
            <a:r>
              <a:rPr lang="en-US" sz="1200" dirty="0" err="1">
                <a:solidFill>
                  <a:schemeClr val="bg1"/>
                </a:solidFill>
              </a:rPr>
              <a:t>Mavrouli</a:t>
            </a:r>
            <a:r>
              <a:rPr lang="en-US" sz="1200" dirty="0">
                <a:solidFill>
                  <a:schemeClr val="bg1"/>
                </a:solidFill>
              </a:rPr>
              <a:t> et al., 2021).</a:t>
            </a:r>
          </a:p>
          <a:p>
            <a:pPr>
              <a:spcAft>
                <a:spcPts val="600"/>
              </a:spcAft>
            </a:pPr>
            <a:r>
              <a:rPr lang="en-US" sz="1200" b="1" dirty="0">
                <a:solidFill>
                  <a:schemeClr val="bg1"/>
                </a:solidFill>
              </a:rPr>
              <a:t>R6. Campylobacter outbreaks after disaster </a:t>
            </a:r>
            <a:r>
              <a:rPr lang="en-US" sz="1200" dirty="0">
                <a:solidFill>
                  <a:schemeClr val="bg1"/>
                </a:solidFill>
              </a:rPr>
              <a:t>– Maui has abundant feral chickens (Perry, 2024). Undercooked, contaminated poultry is the most common mode of transmission (CDC, 2024a). The county also reports a stable yet significant number Campylobacter cases per year (</a:t>
            </a:r>
            <a:r>
              <a:rPr lang="en-US" sz="1200" dirty="0">
                <a:solidFill>
                  <a:schemeClr val="bg1"/>
                </a:solidFill>
                <a:latin typeface="Calibri" panose="020F0502020204030204" pitchFamily="34" charset="0"/>
                <a:cs typeface="Calibri" panose="020F0502020204030204" pitchFamily="34" charset="0"/>
              </a:rPr>
              <a:t>State of Hawaii Department of Health, n.d.).</a:t>
            </a:r>
            <a:r>
              <a:rPr lang="en-US" sz="1200" dirty="0">
                <a:solidFill>
                  <a:schemeClr val="bg1"/>
                </a:solidFill>
              </a:rPr>
              <a:t> Conditions after disasters can heighten foodborne spread of bacterial diseases (</a:t>
            </a:r>
            <a:r>
              <a:rPr lang="en-US" sz="1200" dirty="0" err="1">
                <a:solidFill>
                  <a:schemeClr val="bg1"/>
                </a:solidFill>
              </a:rPr>
              <a:t>Saingam</a:t>
            </a:r>
            <a:r>
              <a:rPr lang="en-US" sz="1200" dirty="0">
                <a:solidFill>
                  <a:schemeClr val="bg1"/>
                </a:solidFill>
              </a:rPr>
              <a:t>, 2021).</a:t>
            </a:r>
          </a:p>
          <a:p>
            <a:pPr>
              <a:spcAft>
                <a:spcPts val="600"/>
              </a:spcAft>
            </a:pPr>
            <a:r>
              <a:rPr lang="en-US" sz="1200" b="1" dirty="0">
                <a:solidFill>
                  <a:schemeClr val="bg1"/>
                </a:solidFill>
              </a:rPr>
              <a:t>R7. Airport disruption affecting medical evacuations </a:t>
            </a:r>
            <a:r>
              <a:rPr lang="en-US" sz="1200" dirty="0">
                <a:solidFill>
                  <a:schemeClr val="bg1"/>
                </a:solidFill>
              </a:rPr>
              <a:t>– Maui depends on three airports and Molokaʻi/</a:t>
            </a:r>
            <a:r>
              <a:rPr lang="en-US" sz="1200" dirty="0" err="1">
                <a:solidFill>
                  <a:schemeClr val="bg1"/>
                </a:solidFill>
              </a:rPr>
              <a:t>Lānaʻi</a:t>
            </a:r>
            <a:r>
              <a:rPr lang="en-US" sz="1200" dirty="0">
                <a:solidFill>
                  <a:schemeClr val="bg1"/>
                </a:solidFill>
              </a:rPr>
              <a:t> each have one small regional airport, making air travel interruptions a significant barrier to care.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b="1" dirty="0">
                <a:solidFill>
                  <a:schemeClr val="bg1"/>
                </a:solidFill>
              </a:rPr>
              <a:t>R8. Wildfire event overwhelming emergency response - </a:t>
            </a:r>
            <a:r>
              <a:rPr lang="en-US" dirty="0"/>
              <a:t>Maui County faces a growing wildfire risk, especially in areas with dry vegetation, limited water supplies, and few evacuation routes (</a:t>
            </a:r>
            <a:r>
              <a:rPr lang="en-US" dirty="0" err="1"/>
              <a:t>Sowby</a:t>
            </a:r>
            <a:r>
              <a:rPr lang="en-US" dirty="0"/>
              <a:t> &amp; Porter, 2024). Over 50% of the population of Maui lives within an area at risk for wildfires (County of Maui, 2025). A large event could easily strain emergency response resources.</a:t>
            </a:r>
            <a:endParaRPr lang="en-US" dirty="0">
              <a:solidFill>
                <a:schemeClr val="bg1"/>
              </a:solidFill>
            </a:endParaRPr>
          </a:p>
          <a:p>
            <a:pPr>
              <a:spcAft>
                <a:spcPts val="600"/>
              </a:spcAft>
            </a:pPr>
            <a:endParaRPr lang="en-US" sz="1200" dirty="0">
              <a:solidFill>
                <a:schemeClr val="bg1"/>
              </a:solidFill>
            </a:endParaRPr>
          </a:p>
          <a:p>
            <a:endParaRPr lang="en-US" dirty="0"/>
          </a:p>
        </p:txBody>
      </p:sp>
      <p:sp>
        <p:nvSpPr>
          <p:cNvPr id="4" name="Slide Number Placeholder 3">
            <a:extLst>
              <a:ext uri="{FF2B5EF4-FFF2-40B4-BE49-F238E27FC236}">
                <a16:creationId xmlns:a16="http://schemas.microsoft.com/office/drawing/2014/main" id="{9CFA8F3E-11EB-14AC-3A93-2B7EB7023A9C}"/>
              </a:ext>
            </a:extLst>
          </p:cNvPr>
          <p:cNvSpPr>
            <a:spLocks noGrp="1"/>
          </p:cNvSpPr>
          <p:nvPr>
            <p:ph type="sldNum" sz="quarter" idx="5"/>
          </p:nvPr>
        </p:nvSpPr>
        <p:spPr/>
        <p:txBody>
          <a:bodyPr/>
          <a:lstStyle/>
          <a:p>
            <a:fld id="{E61FD4BB-60F6-3746-ACF3-6997B5AFFF64}" type="slidenum">
              <a:rPr lang="en-US" smtClean="0"/>
              <a:t>11</a:t>
            </a:fld>
            <a:endParaRPr lang="en-US"/>
          </a:p>
        </p:txBody>
      </p:sp>
    </p:spTree>
    <p:extLst>
      <p:ext uri="{BB962C8B-B14F-4D97-AF65-F5344CB8AC3E}">
        <p14:creationId xmlns:p14="http://schemas.microsoft.com/office/powerpoint/2010/main" val="1144697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 summarized my health-focused pre-disaster actions and aligned them with the 2025 Maui County Hazard Mitigation Plan (County of Maui, 2025). Due to its length, I utilized generative AI to help me extract information from the plan for this portion of the assignment (OpenAI, 2025). The MEMA plan contains enormous amounts of information and will be an invaluable resource for developing an effective pre-disaster plan.</a:t>
            </a:r>
          </a:p>
          <a:p>
            <a:r>
              <a:rPr lang="en-US" b="1" dirty="0">
                <a:solidFill>
                  <a:schemeClr val="bg1"/>
                </a:solidFill>
              </a:rPr>
              <a:t>Vulnerability Assessment</a:t>
            </a:r>
            <a:endParaRPr lang="en-US" sz="1100" dirty="0">
              <a:solidFill>
                <a:schemeClr val="bg1"/>
              </a:solidFill>
            </a:endParaRPr>
          </a:p>
          <a:p>
            <a:pPr marL="285750" lvl="0" indent="-285750">
              <a:buClr>
                <a:schemeClr val="accent5">
                  <a:lumMod val="60000"/>
                  <a:lumOff val="40000"/>
                </a:schemeClr>
              </a:buClr>
              <a:buFont typeface="Wingdings" pitchFamily="2" charset="2"/>
              <a:buChar char="v"/>
            </a:pPr>
            <a:r>
              <a:rPr lang="en-US" dirty="0">
                <a:solidFill>
                  <a:schemeClr val="bg1"/>
                </a:solidFill>
              </a:rPr>
              <a:t>High-SVI communities on Molokaʻi, East Maui, and rural areas</a:t>
            </a:r>
          </a:p>
          <a:p>
            <a:pPr marL="285750" lvl="0" indent="-285750">
              <a:buClr>
                <a:schemeClr val="accent5">
                  <a:lumMod val="60000"/>
                  <a:lumOff val="40000"/>
                </a:schemeClr>
              </a:buClr>
              <a:buFont typeface="Wingdings" pitchFamily="2" charset="2"/>
              <a:buChar char="v"/>
            </a:pPr>
            <a:r>
              <a:rPr lang="en-US" dirty="0">
                <a:solidFill>
                  <a:schemeClr val="bg1"/>
                </a:solidFill>
              </a:rPr>
              <a:t>Limited acute care beds; transport-dependent islands; communication gaps</a:t>
            </a:r>
          </a:p>
          <a:p>
            <a:pPr marL="285750" lvl="0" indent="-285750">
              <a:spcAft>
                <a:spcPts val="600"/>
              </a:spcAft>
              <a:buClr>
                <a:schemeClr val="accent5">
                  <a:lumMod val="60000"/>
                  <a:lumOff val="40000"/>
                </a:schemeClr>
              </a:buClr>
              <a:buFont typeface="Wingdings" pitchFamily="2" charset="2"/>
              <a:buChar char="v"/>
            </a:pPr>
            <a:r>
              <a:rPr lang="en-US" dirty="0">
                <a:solidFill>
                  <a:schemeClr val="bg1"/>
                </a:solidFill>
              </a:rPr>
              <a:t>Populations at risk: older adults, children under the age of five, chronic disease, low-income, Native Hawaiian communities</a:t>
            </a:r>
          </a:p>
          <a:p>
            <a:r>
              <a:rPr lang="en-US" b="1" dirty="0">
                <a:solidFill>
                  <a:schemeClr val="bg1"/>
                </a:solidFill>
              </a:rPr>
              <a:t>Risk Mitigation Strategies</a:t>
            </a:r>
            <a:endParaRPr lang="en-US" sz="1100" dirty="0">
              <a:solidFill>
                <a:schemeClr val="bg1"/>
              </a:solidFill>
            </a:endParaRPr>
          </a:p>
          <a:p>
            <a:pPr marL="285750" marR="0" lvl="0" indent="-285750" algn="l" defTabSz="914400" rtl="0" eaLnBrk="1" fontAlgn="auto" latinLnBrk="0" hangingPunct="1">
              <a:lnSpc>
                <a:spcPct val="100000"/>
              </a:lnSpc>
              <a:spcBef>
                <a:spcPts val="0"/>
              </a:spcBef>
              <a:spcAft>
                <a:spcPts val="0"/>
              </a:spcAft>
              <a:buClr>
                <a:schemeClr val="accent5">
                  <a:lumMod val="60000"/>
                  <a:lumOff val="40000"/>
                </a:schemeClr>
              </a:buClr>
              <a:buSzTx/>
              <a:buFont typeface="Wingdings" pitchFamily="2" charset="2"/>
              <a:buChar char="v"/>
              <a:tabLst/>
              <a:defRPr/>
            </a:pPr>
            <a:r>
              <a:rPr lang="en-US" dirty="0">
                <a:solidFill>
                  <a:schemeClr val="bg1"/>
                </a:solidFill>
              </a:rPr>
              <a:t>Pre-position supplies (PPE, medications, IV fluids) in Molokaʻi and other high-SVI zones like Lanai and eastern Maui</a:t>
            </a:r>
          </a:p>
          <a:p>
            <a:pPr marL="285750" lvl="0" indent="-285750">
              <a:buClr>
                <a:schemeClr val="accent5">
                  <a:lumMod val="60000"/>
                  <a:lumOff val="40000"/>
                </a:schemeClr>
              </a:buClr>
              <a:buFont typeface="Wingdings" pitchFamily="2" charset="2"/>
              <a:buChar char="v"/>
            </a:pPr>
            <a:r>
              <a:rPr lang="en-US" dirty="0">
                <a:solidFill>
                  <a:schemeClr val="bg1"/>
                </a:solidFill>
              </a:rPr>
              <a:t>Identify and prepare surge beds and LTC-to-acute conversion spaces</a:t>
            </a:r>
          </a:p>
          <a:p>
            <a:pPr marL="285750" lvl="0" indent="-285750">
              <a:buClr>
                <a:schemeClr val="accent5">
                  <a:lumMod val="60000"/>
                  <a:lumOff val="40000"/>
                </a:schemeClr>
              </a:buClr>
              <a:buFont typeface="Wingdings" pitchFamily="2" charset="2"/>
              <a:buChar char="v"/>
            </a:pPr>
            <a:r>
              <a:rPr lang="en-US" dirty="0">
                <a:solidFill>
                  <a:schemeClr val="bg1"/>
                </a:solidFill>
              </a:rPr>
              <a:t>Develop mobile clinic model for Molokaʻi during isolation</a:t>
            </a:r>
          </a:p>
          <a:p>
            <a:pPr marL="285750" lvl="0" indent="-285750">
              <a:spcAft>
                <a:spcPts val="600"/>
              </a:spcAft>
              <a:buClr>
                <a:schemeClr val="accent5">
                  <a:lumMod val="60000"/>
                  <a:lumOff val="40000"/>
                </a:schemeClr>
              </a:buClr>
              <a:buFont typeface="Wingdings" pitchFamily="2" charset="2"/>
              <a:buChar char="v"/>
            </a:pPr>
            <a:r>
              <a:rPr lang="en-US" dirty="0">
                <a:solidFill>
                  <a:schemeClr val="bg1"/>
                </a:solidFill>
              </a:rPr>
              <a:t>Strengthen food/water safety and pre-season flu outreach</a:t>
            </a:r>
          </a:p>
          <a:p>
            <a:pPr>
              <a:buClr>
                <a:schemeClr val="accent5">
                  <a:lumMod val="60000"/>
                  <a:lumOff val="40000"/>
                </a:schemeClr>
              </a:buClr>
            </a:pPr>
            <a:r>
              <a:rPr lang="en-US" b="1" dirty="0">
                <a:solidFill>
                  <a:schemeClr val="bg1"/>
                </a:solidFill>
              </a:rPr>
              <a:t>Emergency Response Coordination</a:t>
            </a:r>
            <a:endParaRPr lang="en-US" sz="1100" dirty="0">
              <a:solidFill>
                <a:schemeClr val="bg1"/>
              </a:solidFill>
            </a:endParaRPr>
          </a:p>
          <a:p>
            <a:pPr marL="285750" lvl="0" indent="-285750">
              <a:buClr>
                <a:schemeClr val="accent5">
                  <a:lumMod val="60000"/>
                  <a:lumOff val="40000"/>
                </a:schemeClr>
              </a:buClr>
              <a:buFont typeface="Wingdings" pitchFamily="2" charset="2"/>
              <a:buChar char="v"/>
            </a:pPr>
            <a:r>
              <a:rPr lang="en-US" dirty="0">
                <a:solidFill>
                  <a:schemeClr val="bg1"/>
                </a:solidFill>
              </a:rPr>
              <a:t>Coordinate with Maui Emergency Management Agency, DOH, EMS, and Molokaʻi community partners</a:t>
            </a:r>
          </a:p>
          <a:p>
            <a:pPr marL="285750" lvl="0" indent="-285750">
              <a:buClr>
                <a:schemeClr val="accent5">
                  <a:lumMod val="60000"/>
                  <a:lumOff val="40000"/>
                </a:schemeClr>
              </a:buClr>
              <a:buFont typeface="Wingdings" pitchFamily="2" charset="2"/>
              <a:buChar char="v"/>
            </a:pPr>
            <a:r>
              <a:rPr lang="en-US" dirty="0">
                <a:solidFill>
                  <a:schemeClr val="bg1"/>
                </a:solidFill>
              </a:rPr>
              <a:t>Align actions with Maui County HMP goals</a:t>
            </a:r>
          </a:p>
          <a:p>
            <a:pPr marL="285750" lvl="0" indent="-285750">
              <a:spcAft>
                <a:spcPts val="600"/>
              </a:spcAft>
              <a:buClr>
                <a:schemeClr val="accent5">
                  <a:lumMod val="60000"/>
                  <a:lumOff val="40000"/>
                </a:schemeClr>
              </a:buClr>
              <a:buFont typeface="Wingdings" pitchFamily="2" charset="2"/>
              <a:buChar char="v"/>
            </a:pPr>
            <a:r>
              <a:rPr lang="en-US" dirty="0">
                <a:solidFill>
                  <a:schemeClr val="bg1"/>
                </a:solidFill>
              </a:rPr>
              <a:t>Integrate alternate-care sites and evacuation/shelter partners into planning</a:t>
            </a:r>
          </a:p>
          <a:p>
            <a:pPr>
              <a:buClr>
                <a:schemeClr val="accent5">
                  <a:lumMod val="60000"/>
                  <a:lumOff val="40000"/>
                </a:schemeClr>
              </a:buClr>
            </a:pPr>
            <a:r>
              <a:rPr lang="en-US" b="1" dirty="0">
                <a:solidFill>
                  <a:schemeClr val="bg1"/>
                </a:solidFill>
              </a:rPr>
              <a:t>Communication Plan</a:t>
            </a:r>
            <a:endParaRPr lang="en-US" sz="1100" dirty="0">
              <a:solidFill>
                <a:schemeClr val="bg1"/>
              </a:solidFill>
            </a:endParaRPr>
          </a:p>
          <a:p>
            <a:pPr marL="285750" lvl="0" indent="-285750">
              <a:buClr>
                <a:schemeClr val="accent5">
                  <a:lumMod val="60000"/>
                  <a:lumOff val="40000"/>
                </a:schemeClr>
              </a:buClr>
              <a:buFont typeface="Wingdings" pitchFamily="2" charset="2"/>
              <a:buChar char="v"/>
            </a:pPr>
            <a:r>
              <a:rPr lang="en-US" dirty="0">
                <a:solidFill>
                  <a:schemeClr val="bg1"/>
                </a:solidFill>
              </a:rPr>
              <a:t>Redundant alerts: explore SMS/radio/in-person outreach</a:t>
            </a:r>
          </a:p>
          <a:p>
            <a:pPr marL="285750" lvl="0" indent="-285750">
              <a:buClr>
                <a:schemeClr val="accent5">
                  <a:lumMod val="60000"/>
                  <a:lumOff val="40000"/>
                </a:schemeClr>
              </a:buClr>
              <a:buFont typeface="Wingdings" pitchFamily="2" charset="2"/>
              <a:buChar char="v"/>
            </a:pPr>
            <a:r>
              <a:rPr lang="en-US" dirty="0">
                <a:solidFill>
                  <a:schemeClr val="bg1"/>
                </a:solidFill>
              </a:rPr>
              <a:t>Partner with Molokaʻi leaders for culturally aligned messaging that will be effectively transmitted to Native Hawaiian community</a:t>
            </a:r>
          </a:p>
          <a:p>
            <a:pPr marL="285750" lvl="0" indent="-285750">
              <a:buClr>
                <a:schemeClr val="accent5">
                  <a:lumMod val="60000"/>
                  <a:lumOff val="40000"/>
                </a:schemeClr>
              </a:buClr>
              <a:buFont typeface="Wingdings" pitchFamily="2" charset="2"/>
              <a:buChar char="v"/>
            </a:pPr>
            <a:r>
              <a:rPr lang="en-US" dirty="0">
                <a:solidFill>
                  <a:schemeClr val="bg1"/>
                </a:solidFill>
              </a:rPr>
              <a:t>Target high-SVI communities with plain-language updates on routes, shelters, and clinics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61FD4BB-60F6-3746-ACF3-6997B5AFFF64}" type="slidenum">
              <a:rPr lang="en-US" smtClean="0"/>
              <a:t>13</a:t>
            </a:fld>
            <a:endParaRPr lang="en-US"/>
          </a:p>
        </p:txBody>
      </p:sp>
    </p:spTree>
    <p:extLst>
      <p:ext uri="{BB962C8B-B14F-4D97-AF65-F5344CB8AC3E}">
        <p14:creationId xmlns:p14="http://schemas.microsoft.com/office/powerpoint/2010/main" val="3517463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9FEDA-15BE-B79C-7B52-684A83A66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50E96-F825-3916-FDBF-B02E3345F9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599702-B80E-FB37-BEB6-5A9D4C82E3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B8689D-8F0F-D816-3DEC-76B178937FB4}"/>
              </a:ext>
            </a:extLst>
          </p:cNvPr>
          <p:cNvSpPr>
            <a:spLocks noGrp="1"/>
          </p:cNvSpPr>
          <p:nvPr>
            <p:ph type="sldNum" sz="quarter" idx="5"/>
          </p:nvPr>
        </p:nvSpPr>
        <p:spPr/>
        <p:txBody>
          <a:bodyPr/>
          <a:lstStyle/>
          <a:p>
            <a:fld id="{E61FD4BB-60F6-3746-ACF3-6997B5AFFF64}" type="slidenum">
              <a:rPr lang="en-US" smtClean="0"/>
              <a:t>14</a:t>
            </a:fld>
            <a:endParaRPr lang="en-US"/>
          </a:p>
        </p:txBody>
      </p:sp>
    </p:spTree>
    <p:extLst>
      <p:ext uri="{BB962C8B-B14F-4D97-AF65-F5344CB8AC3E}">
        <p14:creationId xmlns:p14="http://schemas.microsoft.com/office/powerpoint/2010/main" val="830731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DC8D1-BFDB-E166-FB09-6D9C9DA15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BBFB6-A866-099E-956B-3F574F14AB9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92AB981-C01D-6C34-0536-94A8BFAD86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4409C6-635A-DB2A-FC42-B25ED021370E}"/>
              </a:ext>
            </a:extLst>
          </p:cNvPr>
          <p:cNvSpPr>
            <a:spLocks noGrp="1"/>
          </p:cNvSpPr>
          <p:nvPr>
            <p:ph type="sldNum" sz="quarter" idx="5"/>
          </p:nvPr>
        </p:nvSpPr>
        <p:spPr/>
        <p:txBody>
          <a:bodyPr/>
          <a:lstStyle/>
          <a:p>
            <a:fld id="{E61FD4BB-60F6-3746-ACF3-6997B5AFFF64}" type="slidenum">
              <a:rPr lang="en-US" smtClean="0"/>
              <a:t>15</a:t>
            </a:fld>
            <a:endParaRPr lang="en-US"/>
          </a:p>
        </p:txBody>
      </p:sp>
    </p:spTree>
    <p:extLst>
      <p:ext uri="{BB962C8B-B14F-4D97-AF65-F5344CB8AC3E}">
        <p14:creationId xmlns:p14="http://schemas.microsoft.com/office/powerpoint/2010/main" val="2985440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All slide background images were obtained from PowerPoint stock images.</a:t>
            </a:r>
          </a:p>
        </p:txBody>
      </p:sp>
      <p:sp>
        <p:nvSpPr>
          <p:cNvPr id="4" name="Slide Number Placeholder 3"/>
          <p:cNvSpPr>
            <a:spLocks noGrp="1"/>
          </p:cNvSpPr>
          <p:nvPr>
            <p:ph type="sldNum" sz="quarter" idx="5"/>
          </p:nvPr>
        </p:nvSpPr>
        <p:spPr/>
        <p:txBody>
          <a:bodyPr/>
          <a:lstStyle/>
          <a:p>
            <a:fld id="{E61FD4BB-60F6-3746-ACF3-6997B5AFFF64}" type="slidenum">
              <a:rPr lang="en-US" smtClean="0"/>
              <a:t>17</a:t>
            </a:fld>
            <a:endParaRPr lang="en-US"/>
          </a:p>
        </p:txBody>
      </p:sp>
    </p:spTree>
    <p:extLst>
      <p:ext uri="{BB962C8B-B14F-4D97-AF65-F5344CB8AC3E}">
        <p14:creationId xmlns:p14="http://schemas.microsoft.com/office/powerpoint/2010/main" val="2678897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89D9A-7D56-EE39-0E2B-06A79A1241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CB9BA-51C9-25E6-B9F9-47569A5B330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B4E1E9-9D6E-0838-528C-CBF71A6AC2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9C79C1-E6D0-8038-8016-E794789E5217}"/>
              </a:ext>
            </a:extLst>
          </p:cNvPr>
          <p:cNvSpPr>
            <a:spLocks noGrp="1"/>
          </p:cNvSpPr>
          <p:nvPr>
            <p:ph type="sldNum" sz="quarter" idx="5"/>
          </p:nvPr>
        </p:nvSpPr>
        <p:spPr/>
        <p:txBody>
          <a:bodyPr/>
          <a:lstStyle/>
          <a:p>
            <a:fld id="{E61FD4BB-60F6-3746-ACF3-6997B5AFFF64}" type="slidenum">
              <a:rPr lang="en-US" smtClean="0"/>
              <a:t>18</a:t>
            </a:fld>
            <a:endParaRPr lang="en-US"/>
          </a:p>
        </p:txBody>
      </p:sp>
    </p:spTree>
    <p:extLst>
      <p:ext uri="{BB962C8B-B14F-4D97-AF65-F5344CB8AC3E}">
        <p14:creationId xmlns:p14="http://schemas.microsoft.com/office/powerpoint/2010/main" val="2375974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Moloka’i Island also contains the county of </a:t>
            </a:r>
            <a:r>
              <a:rPr lang="en-US" sz="1200" kern="1200" dirty="0">
                <a:solidFill>
                  <a:schemeClr val="tx1"/>
                </a:solidFill>
                <a:effectLst/>
                <a:latin typeface="+mn-lt"/>
                <a:ea typeface="+mn-ea"/>
                <a:cs typeface="+mn-cs"/>
              </a:rPr>
              <a:t>Kalawao on its northern coast, encompassing only 12 sq mi with a population of 91 (Office of Hawaiian Affairs [OHA], n.d.). It has very few resources, no permanent healthcare facilities, and the residents are the responsibility of the State of Hawaii government. </a:t>
            </a:r>
            <a:endParaRPr lang="en-US" dirty="0"/>
          </a:p>
        </p:txBody>
      </p:sp>
      <p:sp>
        <p:nvSpPr>
          <p:cNvPr id="4" name="Slide Number Placeholder 3"/>
          <p:cNvSpPr>
            <a:spLocks noGrp="1"/>
          </p:cNvSpPr>
          <p:nvPr>
            <p:ph type="sldNum" sz="quarter" idx="5"/>
          </p:nvPr>
        </p:nvSpPr>
        <p:spPr/>
        <p:txBody>
          <a:bodyPr/>
          <a:lstStyle/>
          <a:p>
            <a:fld id="{E61FD4BB-60F6-3746-ACF3-6997B5AFFF64}" type="slidenum">
              <a:rPr lang="en-US" smtClean="0"/>
              <a:t>3</a:t>
            </a:fld>
            <a:endParaRPr lang="en-US"/>
          </a:p>
        </p:txBody>
      </p:sp>
    </p:spTree>
    <p:extLst>
      <p:ext uri="{BB962C8B-B14F-4D97-AF65-F5344CB8AC3E}">
        <p14:creationId xmlns:p14="http://schemas.microsoft.com/office/powerpoint/2010/main" val="20268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 noticed that EM-DAT did not include certain historical disasters, for example, when I was initially searching in my local area, there was no data on the 150-vehicle pileup in Fort Worth in February 2021, a mass-casualty disaster that strained local hospitals. Therefore, this list may not contain all disasters affecting Hawaii since 1900. </a:t>
            </a:r>
          </a:p>
          <a:p>
            <a:endParaRPr lang="en-US" dirty="0"/>
          </a:p>
          <a:p>
            <a:r>
              <a:rPr lang="en-US" dirty="0"/>
              <a:t>The Hawaiian Islands are particularly vulnerable to tsunamis, tropical cyclones, and flooding. Maui County is still actively recovering from its latest disaster, the Lahaina wildfires (Honolulu Civil Beat, 2025). </a:t>
            </a:r>
          </a:p>
          <a:p>
            <a:endParaRPr lang="en-US" dirty="0"/>
          </a:p>
          <a:p>
            <a:r>
              <a:rPr lang="en-US" dirty="0"/>
              <a:t>Because Maui County encompasses a large portion of the state of Hawaii, I searched data on the entire state. My rationale was that Maui County is in close proximity to the other islands and vulnerable to the same types of disasters.</a:t>
            </a:r>
          </a:p>
          <a:p>
            <a:endParaRPr lang="en-US" dirty="0"/>
          </a:p>
          <a:p>
            <a:r>
              <a:rPr lang="en-US" dirty="0"/>
              <a:t>Image created by </a:t>
            </a:r>
            <a:r>
              <a:rPr lang="en-US" dirty="0" err="1"/>
              <a:t>S.McNeese</a:t>
            </a:r>
            <a:r>
              <a:rPr lang="en-US" dirty="0"/>
              <a:t>, utilizing Canva. </a:t>
            </a:r>
          </a:p>
        </p:txBody>
      </p:sp>
      <p:sp>
        <p:nvSpPr>
          <p:cNvPr id="4" name="Slide Number Placeholder 3"/>
          <p:cNvSpPr>
            <a:spLocks noGrp="1"/>
          </p:cNvSpPr>
          <p:nvPr>
            <p:ph type="sldNum" sz="quarter" idx="5"/>
          </p:nvPr>
        </p:nvSpPr>
        <p:spPr/>
        <p:txBody>
          <a:bodyPr/>
          <a:lstStyle/>
          <a:p>
            <a:fld id="{E61FD4BB-60F6-3746-ACF3-6997B5AFFF64}" type="slidenum">
              <a:rPr lang="en-US" smtClean="0"/>
              <a:t>4</a:t>
            </a:fld>
            <a:endParaRPr lang="en-US"/>
          </a:p>
        </p:txBody>
      </p:sp>
    </p:spTree>
    <p:extLst>
      <p:ext uri="{BB962C8B-B14F-4D97-AF65-F5344CB8AC3E}">
        <p14:creationId xmlns:p14="http://schemas.microsoft.com/office/powerpoint/2010/main" val="395274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dirty="0">
                <a:solidFill>
                  <a:schemeClr val="bg1"/>
                </a:solidFill>
              </a:rPr>
              <a:t>Only four hospitals in the county with licensed acute care beds (Ye, 2025)</a:t>
            </a:r>
            <a:endParaRPr lang="en-US" dirty="0"/>
          </a:p>
          <a:p>
            <a:r>
              <a:rPr lang="en-US" dirty="0"/>
              <a:t>     - Of the four hospitals, only one (Maui Memorial) has a significant number of acute care beds. The rest all have between 9 and 15 each.</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Significant portion of populated coastline falls within the tsunami evacuation zone (Tsunami Aware, 2025)</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None of the four major hospitals are located within the tsunami zone</a:t>
            </a: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dirty="0">
                <a:solidFill>
                  <a:schemeClr val="bg1"/>
                </a:solidFill>
              </a:rPr>
              <a:t>   Island of Maui has three primary airports (State of Hawaii, n.d.-a). One is international, the other two are regional.</a:t>
            </a:r>
            <a:br>
              <a:rPr lang="en-US" dirty="0">
                <a:solidFill>
                  <a:schemeClr val="bg1"/>
                </a:solidFill>
              </a:rPr>
            </a:br>
            <a:r>
              <a:rPr lang="en-US" sz="1200" dirty="0">
                <a:solidFill>
                  <a:schemeClr val="bg1"/>
                </a:solidFill>
              </a:rPr>
              <a:t>- Kahului Airport is the main, international airport and </a:t>
            </a:r>
            <a:r>
              <a:rPr lang="en-US" sz="1200" b="1" dirty="0">
                <a:solidFill>
                  <a:schemeClr val="bg1"/>
                </a:solidFill>
              </a:rPr>
              <a:t>is located well within the tsunami zone </a:t>
            </a:r>
            <a:r>
              <a:rPr lang="en-US" dirty="0">
                <a:solidFill>
                  <a:schemeClr val="bg1"/>
                </a:solidFill>
              </a:rPr>
              <a:t>(Tsunami Aware, 2025)</a:t>
            </a:r>
            <a:endParaRPr lang="en-US" b="1"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dirty="0">
                <a:solidFill>
                  <a:schemeClr val="bg1"/>
                </a:solidFill>
              </a:rPr>
              <a:t>   Lanai and Moloka’i each have a small regional airport</a:t>
            </a:r>
            <a:br>
              <a:rPr lang="en-US" dirty="0">
                <a:solidFill>
                  <a:schemeClr val="bg1"/>
                </a:solidFill>
              </a:rPr>
            </a:br>
            <a:r>
              <a:rPr lang="en-US" dirty="0"/>
              <a:t>- Many residents on the outlying islands of Lanai and Moloka’i travel to Oahu for specialist visits (Lyte, 2023). The unreliability of the single airport/airline per island can cause missed appointments and contribute to poorer quality of health outcomes for residents of both islands.</a:t>
            </a:r>
          </a:p>
          <a:p>
            <a:pPr marL="171450" indent="-171450">
              <a:buFont typeface="Wingdings" pitchFamily="2" charset="2"/>
              <a:buChar char="v"/>
            </a:pPr>
            <a:r>
              <a:rPr lang="en-US" dirty="0"/>
              <a:t>When it comes to social determinants of health (SDOH), Moloka’i, and to a lesser extent Lanai, have the highest vulnerability of the three inhabited islands in Maui County. For this presentation, I will be focusing primarily on Moloka’i due to the large minority population of Native Hawaiian people. However, many of the SDOH disparities experienced by the people on Moloka’i are shared by those on Lanai, despite their different population mixes. We should not discount Lanai when discussing pre-disaster planning for Maui County. I would like to see further research focusing on residents of Lanai.</a:t>
            </a:r>
          </a:p>
        </p:txBody>
      </p:sp>
      <p:sp>
        <p:nvSpPr>
          <p:cNvPr id="4" name="Slide Number Placeholder 3"/>
          <p:cNvSpPr>
            <a:spLocks noGrp="1"/>
          </p:cNvSpPr>
          <p:nvPr>
            <p:ph type="sldNum" sz="quarter" idx="5"/>
          </p:nvPr>
        </p:nvSpPr>
        <p:spPr/>
        <p:txBody>
          <a:bodyPr/>
          <a:lstStyle/>
          <a:p>
            <a:fld id="{E61FD4BB-60F6-3746-ACF3-6997B5AFFF64}" type="slidenum">
              <a:rPr lang="en-US" smtClean="0"/>
              <a:t>5</a:t>
            </a:fld>
            <a:endParaRPr lang="en-US"/>
          </a:p>
        </p:txBody>
      </p:sp>
    </p:spTree>
    <p:extLst>
      <p:ext uri="{BB962C8B-B14F-4D97-AF65-F5344CB8AC3E}">
        <p14:creationId xmlns:p14="http://schemas.microsoft.com/office/powerpoint/2010/main" val="954175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64DF5-1045-D49D-8EC8-8FE510551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3EF9E-382D-9D48-CF40-007E8BBE7A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6C78D8-BC89-CFF9-AA39-A16FE1ED4149}"/>
              </a:ext>
            </a:extLst>
          </p:cNvPr>
          <p:cNvSpPr>
            <a:spLocks noGrp="1"/>
          </p:cNvSpPr>
          <p:nvPr>
            <p:ph type="body" idx="1"/>
          </p:nvPr>
        </p:nvSpPr>
        <p:spPr/>
        <p:txBody>
          <a:bodyPr/>
          <a:lstStyle/>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Geographically isolated with single community airport and one ferry that runs 3x/day </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Low wages combined with high cost of living contribute to food and housing insecurity (U.S. Census Bureau, 2023) </a:t>
            </a:r>
          </a:p>
          <a:p>
            <a:pPr marL="285750" marR="0" lvl="0" indent="-285750" algn="l" defTabSz="914400" rtl="0" eaLnBrk="1" fontAlgn="auto" latinLnBrk="0" hangingPunct="1">
              <a:lnSpc>
                <a:spcPct val="100000"/>
              </a:lnSpc>
              <a:spcBef>
                <a:spcPts val="0"/>
              </a:spcBef>
              <a:spcAft>
                <a:spcPts val="600"/>
              </a:spcAft>
              <a:buClr>
                <a:schemeClr val="accent5">
                  <a:lumMod val="60000"/>
                  <a:lumOff val="40000"/>
                </a:schemeClr>
              </a:buClr>
              <a:buSzTx/>
              <a:buFont typeface="Wingdings" pitchFamily="2" charset="2"/>
              <a:buChar char="v"/>
              <a:tabLst/>
              <a:defRPr/>
            </a:pPr>
            <a:r>
              <a:rPr lang="en-US" sz="1200" dirty="0">
                <a:solidFill>
                  <a:schemeClr val="bg1"/>
                </a:solidFill>
              </a:rPr>
              <a:t>Unemployment rate in August 2025 was 3.9% State of Hawaii, n.d.-b) The Maui Economic Labor Board (n.d.) reports that this is lower than usual, and that the island’s unemployment rate has improved since the Covid-19 Pandemic in 2020. </a:t>
            </a:r>
          </a:p>
          <a:p>
            <a:pPr marL="285750" marR="0" lvl="0" indent="-285750" algn="l" defTabSz="914400" rtl="0" eaLnBrk="1" fontAlgn="auto" latinLnBrk="0" hangingPunct="1">
              <a:lnSpc>
                <a:spcPct val="100000"/>
              </a:lnSpc>
              <a:spcBef>
                <a:spcPts val="0"/>
              </a:spcBef>
              <a:spcAft>
                <a:spcPts val="600"/>
              </a:spcAft>
              <a:buClr>
                <a:schemeClr val="accent5">
                  <a:lumMod val="60000"/>
                  <a:lumOff val="40000"/>
                </a:schemeClr>
              </a:buClr>
              <a:buSzTx/>
              <a:buFont typeface="Wingdings" pitchFamily="2" charset="2"/>
              <a:buChar char="v"/>
              <a:tabLst/>
              <a:defRPr/>
            </a:pPr>
            <a:r>
              <a:rPr lang="en-US" dirty="0">
                <a:solidFill>
                  <a:schemeClr val="bg1"/>
                </a:solidFill>
              </a:rPr>
              <a:t>Number of households below the poverty line: 18%</a:t>
            </a:r>
            <a:br>
              <a:rPr lang="en-US" dirty="0">
                <a:solidFill>
                  <a:schemeClr val="bg1"/>
                </a:solidFill>
              </a:rPr>
            </a:br>
            <a:r>
              <a:rPr lang="en-US" sz="1050" dirty="0">
                <a:solidFill>
                  <a:schemeClr val="bg1"/>
                </a:solidFill>
              </a:rPr>
              <a:t>- nearly double the rate of Maui County as a whole</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33% of residents receive SNAP benefits</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Less-traditional residences (mobile homes, boats, RVs, etc.) make up 12% of housing (OHA, 2024)</a:t>
            </a:r>
          </a:p>
          <a:p>
            <a:pPr marL="285750" marR="0" lvl="0" indent="-285750" algn="l" defTabSz="914400" rtl="0" eaLnBrk="1" fontAlgn="auto" latinLnBrk="0" hangingPunct="1">
              <a:lnSpc>
                <a:spcPct val="100000"/>
              </a:lnSpc>
              <a:spcBef>
                <a:spcPts val="0"/>
              </a:spcBef>
              <a:spcAft>
                <a:spcPts val="600"/>
              </a:spcAft>
              <a:buClr>
                <a:schemeClr val="accent5">
                  <a:lumMod val="60000"/>
                  <a:lumOff val="40000"/>
                </a:schemeClr>
              </a:buClr>
              <a:buSzTx/>
              <a:buFont typeface="Wingdings" pitchFamily="2" charset="2"/>
              <a:buChar char="v"/>
              <a:tabLst/>
              <a:defRPr/>
            </a:pPr>
            <a:r>
              <a:rPr lang="en-US" dirty="0">
                <a:solidFill>
                  <a:schemeClr val="bg1"/>
                </a:solidFill>
              </a:rPr>
              <a:t>Limited access to healthcare, shortage of healthcare providers and only one community hospital</a:t>
            </a:r>
            <a:br>
              <a:rPr lang="en-US" dirty="0">
                <a:solidFill>
                  <a:schemeClr val="bg1"/>
                </a:solidFill>
              </a:rPr>
            </a:br>
            <a:r>
              <a:rPr lang="en-US" sz="1050" dirty="0">
                <a:solidFill>
                  <a:schemeClr val="bg1"/>
                </a:solidFill>
              </a:rPr>
              <a:t>- residents often travel to Oahu for healthcare; barriers exist due to unreliable flights at island’s single airport</a:t>
            </a:r>
            <a:br>
              <a:rPr lang="en-US" sz="1050" dirty="0">
                <a:solidFill>
                  <a:schemeClr val="bg1"/>
                </a:solidFill>
              </a:rPr>
            </a:br>
            <a:r>
              <a:rPr lang="en-US" sz="1050" dirty="0">
                <a:solidFill>
                  <a:schemeClr val="bg1"/>
                </a:solidFill>
              </a:rPr>
              <a:t>- a</a:t>
            </a:r>
            <a:r>
              <a:rPr lang="en-US" sz="1050" dirty="0"/>
              <a:t>ccording to the Office of Hawaiian Affairs (2024), the airport on Moloka’i often cancels flights last minute and is highly unreliable</a:t>
            </a:r>
            <a:br>
              <a:rPr lang="en-US" sz="1050" dirty="0">
                <a:solidFill>
                  <a:schemeClr val="bg1"/>
                </a:solidFill>
              </a:rPr>
            </a:br>
            <a:r>
              <a:rPr lang="en-US" sz="1050" dirty="0">
                <a:solidFill>
                  <a:schemeClr val="bg1"/>
                </a:solidFill>
              </a:rPr>
              <a:t>- only 15 beds on the island that are classified as acute care, and there are no other licensed beds on the island that can be converted.</a:t>
            </a:r>
          </a:p>
          <a:p>
            <a:pPr marL="285750" marR="0" lvl="0" indent="-285750" algn="l" defTabSz="914400" rtl="0" eaLnBrk="1" fontAlgn="auto" latinLnBrk="0" hangingPunct="1">
              <a:lnSpc>
                <a:spcPct val="100000"/>
              </a:lnSpc>
              <a:spcBef>
                <a:spcPts val="0"/>
              </a:spcBef>
              <a:spcAft>
                <a:spcPts val="600"/>
              </a:spcAft>
              <a:buClr>
                <a:schemeClr val="accent5">
                  <a:lumMod val="60000"/>
                  <a:lumOff val="40000"/>
                </a:schemeClr>
              </a:buClr>
              <a:buSzTx/>
              <a:buFont typeface="Wingdings" pitchFamily="2" charset="2"/>
              <a:buChar char="v"/>
              <a:tabLst/>
              <a:defRPr/>
            </a:pPr>
            <a:r>
              <a:rPr lang="en-US" sz="1050" dirty="0">
                <a:solidFill>
                  <a:schemeClr val="bg1"/>
                </a:solidFill>
              </a:rPr>
              <a:t>Native Hawaiian are 65% of population; rely heavily on subsistence/farming as food sources (Akutagawa et al., 2016)</a:t>
            </a:r>
            <a:br>
              <a:rPr lang="en-US" sz="1050" dirty="0">
                <a:solidFill>
                  <a:schemeClr val="bg1"/>
                </a:solidFill>
              </a:rPr>
            </a:br>
            <a:r>
              <a:rPr lang="en-US" sz="1050" dirty="0">
                <a:solidFill>
                  <a:schemeClr val="bg1"/>
                </a:solidFill>
              </a:rPr>
              <a:t>- </a:t>
            </a:r>
            <a:r>
              <a:rPr lang="en-US" sz="1050" dirty="0"/>
              <a:t>According to a 2016 study by Akutagawa et al., some families rely on subsistence and farming for up to 40% of their food source. </a:t>
            </a:r>
            <a:endParaRPr lang="en-US" sz="1050" dirty="0">
              <a:solidFill>
                <a:schemeClr val="bg1"/>
              </a:solidFill>
            </a:endParaRPr>
          </a:p>
          <a:p>
            <a:pPr marL="285750" indent="-285750">
              <a:spcAft>
                <a:spcPts val="600"/>
              </a:spcAft>
              <a:buClr>
                <a:schemeClr val="accent5">
                  <a:lumMod val="60000"/>
                  <a:lumOff val="40000"/>
                </a:schemeClr>
              </a:buClr>
              <a:buFont typeface="Wingdings" pitchFamily="2" charset="2"/>
              <a:buChar char="v"/>
            </a:pPr>
            <a:r>
              <a:rPr lang="en-US" sz="1050" dirty="0">
                <a:solidFill>
                  <a:schemeClr val="bg1"/>
                </a:solidFill>
              </a:rPr>
              <a:t>Traditional spearfishing has been practiced for centuries by Native Hawaiians (Hansen et al., 2025)</a:t>
            </a:r>
            <a:br>
              <a:rPr lang="en-US" sz="1050" dirty="0">
                <a:solidFill>
                  <a:schemeClr val="bg1"/>
                </a:solidFill>
              </a:rPr>
            </a:br>
            <a:r>
              <a:rPr lang="en-US" sz="1050" dirty="0">
                <a:solidFill>
                  <a:schemeClr val="bg1"/>
                </a:solidFill>
              </a:rPr>
              <a:t>- 43% of indigenous population on Moloka’i participate in spearfishing</a:t>
            </a:r>
            <a:br>
              <a:rPr lang="en-US" sz="1050" dirty="0">
                <a:solidFill>
                  <a:schemeClr val="bg1"/>
                </a:solidFill>
              </a:rPr>
            </a:br>
            <a:r>
              <a:rPr lang="en-US" sz="1050" dirty="0">
                <a:solidFill>
                  <a:schemeClr val="bg1"/>
                </a:solidFill>
              </a:rPr>
              <a:t>- contributes to food security for Native Hawaiian community</a:t>
            </a:r>
            <a:br>
              <a:rPr lang="en-US" sz="1050" dirty="0">
                <a:solidFill>
                  <a:schemeClr val="bg1"/>
                </a:solidFill>
              </a:rPr>
            </a:br>
            <a:r>
              <a:rPr lang="en-US" sz="1050" dirty="0">
                <a:solidFill>
                  <a:schemeClr val="bg1"/>
                </a:solidFill>
              </a:rPr>
              <a:t>- could be negatively impacted in the event of a tsunami or hurricane, disrupting food sources and further escalating the vulnerability of population</a:t>
            </a:r>
          </a:p>
          <a:p>
            <a:pPr marL="285750" marR="0" lvl="0" indent="-285750" algn="l" defTabSz="914400" rtl="0" eaLnBrk="1" fontAlgn="auto" latinLnBrk="0" hangingPunct="1">
              <a:lnSpc>
                <a:spcPct val="100000"/>
              </a:lnSpc>
              <a:spcBef>
                <a:spcPts val="0"/>
              </a:spcBef>
              <a:spcAft>
                <a:spcPts val="600"/>
              </a:spcAft>
              <a:buClr>
                <a:schemeClr val="accent5">
                  <a:lumMod val="60000"/>
                  <a:lumOff val="40000"/>
                </a:schemeClr>
              </a:buClr>
              <a:buSzTx/>
              <a:buFont typeface="Wingdings" pitchFamily="2" charset="2"/>
              <a:buChar char="v"/>
              <a:tabLst/>
              <a:defRPr/>
            </a:pPr>
            <a:endParaRPr lang="en-US" sz="1050" dirty="0">
              <a:solidFill>
                <a:schemeClr val="bg1"/>
              </a:solidFill>
            </a:endParaRPr>
          </a:p>
          <a:p>
            <a:r>
              <a:rPr lang="en-US" dirty="0"/>
              <a:t> </a:t>
            </a:r>
          </a:p>
          <a:p>
            <a:r>
              <a:rPr lang="en-US" dirty="0"/>
              <a:t>Image retrieved November 16, 2025 https://</a:t>
            </a:r>
            <a:r>
              <a:rPr lang="en-US" dirty="0" err="1"/>
              <a:t>commons.wikimedia.org</a:t>
            </a:r>
            <a:r>
              <a:rPr lang="en-US" dirty="0"/>
              <a:t>/wiki/File:Hawaiian_man_spear_fishing,_Hana,_Maui,_ca._1890.jpg</a:t>
            </a:r>
          </a:p>
        </p:txBody>
      </p:sp>
      <p:sp>
        <p:nvSpPr>
          <p:cNvPr id="4" name="Slide Number Placeholder 3">
            <a:extLst>
              <a:ext uri="{FF2B5EF4-FFF2-40B4-BE49-F238E27FC236}">
                <a16:creationId xmlns:a16="http://schemas.microsoft.com/office/drawing/2014/main" id="{0964BC34-07DC-F53B-E3E2-44557FA648D9}"/>
              </a:ext>
            </a:extLst>
          </p:cNvPr>
          <p:cNvSpPr>
            <a:spLocks noGrp="1"/>
          </p:cNvSpPr>
          <p:nvPr>
            <p:ph type="sldNum" sz="quarter" idx="5"/>
          </p:nvPr>
        </p:nvSpPr>
        <p:spPr/>
        <p:txBody>
          <a:bodyPr/>
          <a:lstStyle/>
          <a:p>
            <a:fld id="{E61FD4BB-60F6-3746-ACF3-6997B5AFFF64}" type="slidenum">
              <a:rPr lang="en-US" smtClean="0"/>
              <a:t>6</a:t>
            </a:fld>
            <a:endParaRPr lang="en-US"/>
          </a:p>
        </p:txBody>
      </p:sp>
    </p:spTree>
    <p:extLst>
      <p:ext uri="{BB962C8B-B14F-4D97-AF65-F5344CB8AC3E}">
        <p14:creationId xmlns:p14="http://schemas.microsoft.com/office/powerpoint/2010/main" val="2899480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96260-E752-D765-27AB-95ADD1471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D03CF-DCC2-54D4-85B2-F6477C6833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486D0DA-6F3C-CDC4-7613-AFA548BAA89C}"/>
              </a:ext>
            </a:extLst>
          </p:cNvPr>
          <p:cNvSpPr>
            <a:spLocks noGrp="1"/>
          </p:cNvSpPr>
          <p:nvPr>
            <p:ph type="body" idx="1"/>
          </p:nvPr>
        </p:nvSpPr>
        <p:spPr/>
        <p:txBody>
          <a:bodyPr/>
          <a:lstStyle/>
          <a:p>
            <a:r>
              <a:rPr lang="en-US" dirty="0"/>
              <a:t>Because Hawaii no longer participates in COVID-NET, it was challenging to obtain data on COVID-19 rates in Maui County or the state of Hawaii.  The State of Hawaii COVID dashboard is also no longer being updated (State of Hawaii Department of Health [SHDH], 2025a). Therefore, I am only including data about influenza and campylobacter infections. </a:t>
            </a:r>
          </a:p>
          <a:p>
            <a:r>
              <a:rPr lang="en-US" dirty="0"/>
              <a:t>Monkeypox has not been widely reported in Hawaii, with zero cases in Maui County this year; I decided not to include it in this project (SHDH, 2025c).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In Maui County, respiratory disease such as influenza, as well as foodborne/waterborne disease such as Campylobacter, could present a threat to public health following a disaster.</a:t>
            </a:r>
          </a:p>
          <a:p>
            <a:endParaRPr lang="en-US" dirty="0"/>
          </a:p>
          <a:p>
            <a:pPr marL="285750" indent="-285750">
              <a:spcAft>
                <a:spcPts val="600"/>
              </a:spcAft>
              <a:buClr>
                <a:schemeClr val="accent5">
                  <a:lumMod val="60000"/>
                  <a:lumOff val="40000"/>
                </a:schemeClr>
              </a:buClr>
              <a:buFont typeface="Wingdings" pitchFamily="2" charset="2"/>
              <a:buChar char="v"/>
            </a:pPr>
            <a:r>
              <a:rPr lang="en-US" b="1" dirty="0">
                <a:solidFill>
                  <a:schemeClr val="bg1"/>
                </a:solidFill>
              </a:rPr>
              <a:t>Influenza</a:t>
            </a:r>
            <a:r>
              <a:rPr lang="en-US" dirty="0">
                <a:solidFill>
                  <a:schemeClr val="bg1"/>
                </a:solidFill>
              </a:rPr>
              <a:t>: significant spike in recent years (State of Hawaii Department of Health, n.d.)</a:t>
            </a:r>
            <a:br>
              <a:rPr lang="en-US" dirty="0">
                <a:solidFill>
                  <a:schemeClr val="bg1"/>
                </a:solidFill>
              </a:rPr>
            </a:br>
            <a:r>
              <a:rPr lang="en-US" sz="1200" dirty="0">
                <a:solidFill>
                  <a:schemeClr val="bg1"/>
                </a:solidFill>
              </a:rPr>
              <a:t>- Respiratory virus, spread through droplets (CDC, 2024b)</a:t>
            </a:r>
            <a:br>
              <a:rPr lang="en-US" sz="1200" dirty="0">
                <a:solidFill>
                  <a:schemeClr val="bg1"/>
                </a:solidFill>
              </a:rPr>
            </a:br>
            <a:r>
              <a:rPr lang="en-US" sz="1200" dirty="0">
                <a:solidFill>
                  <a:schemeClr val="bg1"/>
                </a:solidFill>
              </a:rPr>
              <a:t>- Vaccination is first and best line of defense</a:t>
            </a:r>
            <a:br>
              <a:rPr lang="en-US" sz="1200" dirty="0">
                <a:solidFill>
                  <a:schemeClr val="bg1"/>
                </a:solidFill>
              </a:rPr>
            </a:br>
            <a:r>
              <a:rPr lang="en-US" sz="1200" dirty="0">
                <a:solidFill>
                  <a:schemeClr val="bg1"/>
                </a:solidFill>
              </a:rPr>
              <a:t>- Mask wearing may be helpful in a disaster scenario</a:t>
            </a:r>
            <a:br>
              <a:rPr lang="en-US" sz="1200" dirty="0">
                <a:solidFill>
                  <a:schemeClr val="bg1"/>
                </a:solidFill>
              </a:rPr>
            </a:br>
            <a:r>
              <a:rPr lang="en-US" sz="1200" dirty="0">
                <a:solidFill>
                  <a:schemeClr val="bg1"/>
                </a:solidFill>
              </a:rPr>
              <a:t>- Outbreaks common after destructive tsunamis (</a:t>
            </a:r>
            <a:r>
              <a:rPr lang="en-US" sz="1200" dirty="0" err="1">
                <a:solidFill>
                  <a:schemeClr val="bg1"/>
                </a:solidFill>
              </a:rPr>
              <a:t>Mavrouli</a:t>
            </a:r>
            <a:r>
              <a:rPr lang="en-US" sz="1200" dirty="0">
                <a:solidFill>
                  <a:schemeClr val="bg1"/>
                </a:solidFill>
              </a:rPr>
              <a:t> et al., 2021)</a:t>
            </a:r>
          </a:p>
          <a:p>
            <a:pPr marL="285750" indent="-285750">
              <a:spcAft>
                <a:spcPts val="600"/>
              </a:spcAft>
              <a:buClr>
                <a:schemeClr val="accent5">
                  <a:lumMod val="60000"/>
                  <a:lumOff val="40000"/>
                </a:schemeClr>
              </a:buClr>
              <a:buFont typeface="Wingdings" pitchFamily="2" charset="2"/>
              <a:buChar char="v"/>
            </a:pPr>
            <a:r>
              <a:rPr lang="en-US" b="1" dirty="0">
                <a:solidFill>
                  <a:schemeClr val="bg1"/>
                </a:solidFill>
              </a:rPr>
              <a:t>Campylobacteriosis</a:t>
            </a:r>
            <a:r>
              <a:rPr lang="en-US" dirty="0">
                <a:solidFill>
                  <a:schemeClr val="bg1"/>
                </a:solidFill>
              </a:rPr>
              <a:t>: trending upward, with a steady rate of cases each year (State of Hawaii Department of Health, n.d.)</a:t>
            </a:r>
            <a:br>
              <a:rPr lang="en-US" dirty="0">
                <a:solidFill>
                  <a:schemeClr val="bg1"/>
                </a:solidFill>
              </a:rPr>
            </a:br>
            <a:r>
              <a:rPr lang="en-US" sz="1200" dirty="0">
                <a:solidFill>
                  <a:schemeClr val="bg1"/>
                </a:solidFill>
              </a:rPr>
              <a:t>- bacterial diarrheal illness (CDC, 2024a)</a:t>
            </a:r>
            <a:br>
              <a:rPr lang="en-US" sz="1200" dirty="0">
                <a:solidFill>
                  <a:schemeClr val="bg1"/>
                </a:solidFill>
              </a:rPr>
            </a:br>
            <a:r>
              <a:rPr lang="en-US" sz="1200" dirty="0">
                <a:solidFill>
                  <a:schemeClr val="bg1"/>
                </a:solidFill>
              </a:rPr>
              <a:t>- actual cases may be higher than reported</a:t>
            </a:r>
            <a:br>
              <a:rPr lang="en-US" sz="1200" dirty="0">
                <a:solidFill>
                  <a:schemeClr val="bg1"/>
                </a:solidFill>
              </a:rPr>
            </a:br>
            <a:r>
              <a:rPr lang="en-US" sz="1200" dirty="0">
                <a:solidFill>
                  <a:schemeClr val="bg1"/>
                </a:solidFill>
              </a:rPr>
              <a:t>- most commonly spread through contaminated/undercooked poultry</a:t>
            </a:r>
            <a:br>
              <a:rPr lang="en-US" sz="1200" dirty="0">
                <a:solidFill>
                  <a:schemeClr val="bg1"/>
                </a:solidFill>
              </a:rPr>
            </a:br>
            <a:r>
              <a:rPr lang="en-US" sz="1200" dirty="0">
                <a:solidFill>
                  <a:schemeClr val="bg1"/>
                </a:solidFill>
              </a:rPr>
              <a:t>- Increase in antibiotic-resistant strains in past 20 years</a:t>
            </a:r>
            <a:br>
              <a:rPr lang="en-US" sz="1200" dirty="0">
                <a:solidFill>
                  <a:schemeClr val="bg1"/>
                </a:solidFill>
              </a:rPr>
            </a:br>
            <a:r>
              <a:rPr lang="en-US" sz="1200" dirty="0">
                <a:solidFill>
                  <a:schemeClr val="bg1"/>
                </a:solidFill>
              </a:rPr>
              <a:t>- can be a significant problem in aftermath of a disaster (</a:t>
            </a:r>
            <a:r>
              <a:rPr lang="en-US" sz="1200" dirty="0" err="1">
                <a:solidFill>
                  <a:schemeClr val="bg1"/>
                </a:solidFill>
              </a:rPr>
              <a:t>Saingam</a:t>
            </a:r>
            <a:r>
              <a:rPr lang="en-US" sz="1200" dirty="0">
                <a:solidFill>
                  <a:schemeClr val="bg1"/>
                </a:solidFill>
              </a:rPr>
              <a:t> et al., 2021)</a:t>
            </a:r>
            <a:br>
              <a:rPr lang="en-US" sz="1200" dirty="0">
                <a:solidFill>
                  <a:schemeClr val="bg1"/>
                </a:solidFill>
              </a:rPr>
            </a:br>
            <a:r>
              <a:rPr lang="en-US" sz="1200" i="1" dirty="0">
                <a:solidFill>
                  <a:schemeClr val="bg1"/>
                </a:solidFill>
              </a:rPr>
              <a:t>- Maui County has high numbers of feral chickens (Perry, 2024). Following a disaster, if food supplies run short, people may capture and eat these. Crowded and unsanitary conditions may provide perfect conditions for campylobacter to spread.</a:t>
            </a:r>
            <a:endParaRPr lang="en-US" dirty="0"/>
          </a:p>
        </p:txBody>
      </p:sp>
      <p:sp>
        <p:nvSpPr>
          <p:cNvPr id="4" name="Slide Number Placeholder 3">
            <a:extLst>
              <a:ext uri="{FF2B5EF4-FFF2-40B4-BE49-F238E27FC236}">
                <a16:creationId xmlns:a16="http://schemas.microsoft.com/office/drawing/2014/main" id="{4E4A994B-9FC8-AACE-CA40-4798C479497F}"/>
              </a:ext>
            </a:extLst>
          </p:cNvPr>
          <p:cNvSpPr>
            <a:spLocks noGrp="1"/>
          </p:cNvSpPr>
          <p:nvPr>
            <p:ph type="sldNum" sz="quarter" idx="5"/>
          </p:nvPr>
        </p:nvSpPr>
        <p:spPr/>
        <p:txBody>
          <a:bodyPr/>
          <a:lstStyle/>
          <a:p>
            <a:fld id="{E61FD4BB-60F6-3746-ACF3-6997B5AFFF64}" type="slidenum">
              <a:rPr lang="en-US" smtClean="0"/>
              <a:t>7</a:t>
            </a:fld>
            <a:endParaRPr lang="en-US"/>
          </a:p>
        </p:txBody>
      </p:sp>
    </p:spTree>
    <p:extLst>
      <p:ext uri="{BB962C8B-B14F-4D97-AF65-F5344CB8AC3E}">
        <p14:creationId xmlns:p14="http://schemas.microsoft.com/office/powerpoint/2010/main" val="6331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Only four hospitals in the county with licensed acute care beds (Ye, 2025)</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Of these, Maui Memorial contains the most at 219 acute care beds</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The remaining three healthcare centers have 28 acute beds between them</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Maui County has additional beds in the form of long-term care (LTC) and specialty care (detox and disorder rehabilitation)</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cs typeface="Calibri" panose="020F0502020204030204" pitchFamily="34" charset="0"/>
              </a:rPr>
              <a:t>Moloka’i has only 2.02 beds per 1000 capita, less than the national average of 2.35 (Taylor, 2024).</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cs typeface="Calibri" panose="020F0502020204030204" pitchFamily="34" charset="0"/>
              </a:rPr>
              <a:t>LTC and Specialty care beds may potentially be converted </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There </a:t>
            </a:r>
            <a:r>
              <a:rPr lang="en-US" sz="1200" dirty="0">
                <a:solidFill>
                  <a:schemeClr val="bg1"/>
                </a:solidFill>
              </a:rPr>
              <a:t>are also three ambulatory surgery centers in the county with potential resources including supplies and ventilators/anesthesia machines (</a:t>
            </a:r>
            <a:r>
              <a:rPr lang="en-US" sz="1200" dirty="0">
                <a:solidFill>
                  <a:schemeClr val="bg1"/>
                </a:solidFill>
                <a:cs typeface="Calibri" panose="020F0502020204030204" pitchFamily="34" charset="0"/>
              </a:rPr>
              <a:t>State of Hawaii Department of Health, 2025b)</a:t>
            </a:r>
          </a:p>
          <a:p>
            <a:endParaRPr lang="en-US" dirty="0"/>
          </a:p>
        </p:txBody>
      </p:sp>
      <p:sp>
        <p:nvSpPr>
          <p:cNvPr id="4" name="Slide Number Placeholder 3"/>
          <p:cNvSpPr>
            <a:spLocks noGrp="1"/>
          </p:cNvSpPr>
          <p:nvPr>
            <p:ph type="sldNum" sz="quarter" idx="5"/>
          </p:nvPr>
        </p:nvSpPr>
        <p:spPr/>
        <p:txBody>
          <a:bodyPr/>
          <a:lstStyle/>
          <a:p>
            <a:fld id="{E61FD4BB-60F6-3746-ACF3-6997B5AFFF64}" type="slidenum">
              <a:rPr lang="en-US" smtClean="0"/>
              <a:t>8</a:t>
            </a:fld>
            <a:endParaRPr lang="en-US"/>
          </a:p>
        </p:txBody>
      </p:sp>
    </p:spTree>
    <p:extLst>
      <p:ext uri="{BB962C8B-B14F-4D97-AF65-F5344CB8AC3E}">
        <p14:creationId xmlns:p14="http://schemas.microsoft.com/office/powerpoint/2010/main" val="2814151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spcAft>
                <a:spcPts val="300"/>
              </a:spcAft>
            </a:pPr>
            <a:r>
              <a:rPr lang="en-US" sz="1400" b="1" dirty="0">
                <a:solidFill>
                  <a:schemeClr val="bg1"/>
                </a:solidFill>
              </a:rPr>
              <a:t>Geographic &amp; Environmental Risks</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High-SVI areas (especially Molokaʻi) with limited transportation and higher isolation risk</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Elevated potential for wildfires to devastate both communities and health outcomes (</a:t>
            </a:r>
            <a:r>
              <a:rPr lang="en-US" dirty="0" err="1">
                <a:solidFill>
                  <a:schemeClr val="bg1"/>
                </a:solidFill>
              </a:rPr>
              <a:t>Sowby</a:t>
            </a:r>
            <a:r>
              <a:rPr lang="en-US" dirty="0">
                <a:solidFill>
                  <a:schemeClr val="bg1"/>
                </a:solidFill>
              </a:rPr>
              <a:t> &amp; Porter, 2024)</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Coastal communities and critical infrastructure (international airport) within tsunami evacuation zones (Tsunami Aware, 2025)</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Rural regions where delayed access is likely during a disaster</a:t>
            </a:r>
          </a:p>
          <a:p>
            <a:pPr>
              <a:spcAft>
                <a:spcPts val="300"/>
              </a:spcAft>
              <a:buClr>
                <a:schemeClr val="accent5">
                  <a:lumMod val="60000"/>
                  <a:lumOff val="40000"/>
                </a:schemeClr>
              </a:buClr>
            </a:pPr>
            <a:endParaRPr lang="en-US" dirty="0">
              <a:solidFill>
                <a:schemeClr val="bg1"/>
              </a:solidFill>
            </a:endParaRPr>
          </a:p>
          <a:p>
            <a:pPr>
              <a:spcAft>
                <a:spcPts val="300"/>
              </a:spcAft>
            </a:pPr>
            <a:r>
              <a:rPr lang="en-US" sz="1400" b="1" dirty="0">
                <a:solidFill>
                  <a:schemeClr val="bg1"/>
                </a:solidFill>
              </a:rPr>
              <a:t>Healthcare System Risks</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Limited acute bed capacity on Molokaʻi (Ye, 2025)</a:t>
            </a:r>
            <a:br>
              <a:rPr lang="en-US" dirty="0">
                <a:solidFill>
                  <a:schemeClr val="bg1"/>
                </a:solidFill>
              </a:rPr>
            </a:br>
            <a:r>
              <a:rPr lang="en-US" dirty="0">
                <a:solidFill>
                  <a:schemeClr val="bg1"/>
                </a:solidFill>
              </a:rPr>
              <a:t>- risk of rapid facility overload </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Potential disruption to inter-island transport for patient transfers (OHA, 2024)</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Reliance on a small number of hospitals for countywide surge events (Ye, 2025)</a:t>
            </a:r>
          </a:p>
          <a:p>
            <a:pPr>
              <a:spcAft>
                <a:spcPts val="300"/>
              </a:spcAft>
              <a:buClr>
                <a:schemeClr val="accent5">
                  <a:lumMod val="60000"/>
                  <a:lumOff val="40000"/>
                </a:schemeClr>
              </a:buClr>
            </a:pPr>
            <a:endParaRPr lang="en-US" dirty="0">
              <a:solidFill>
                <a:schemeClr val="bg1"/>
              </a:solidFill>
            </a:endParaRPr>
          </a:p>
          <a:p>
            <a:pPr>
              <a:spcAft>
                <a:spcPts val="300"/>
              </a:spcAft>
            </a:pPr>
            <a:r>
              <a:rPr lang="en-US" sz="1400" b="1" dirty="0">
                <a:solidFill>
                  <a:schemeClr val="bg1"/>
                </a:solidFill>
              </a:rPr>
              <a:t>Technology/Communication Risks</a:t>
            </a:r>
          </a:p>
          <a:p>
            <a:pPr marL="285750" marR="0" lvl="0" indent="-285750" algn="l" defTabSz="914400" rtl="0" eaLnBrk="1" fontAlgn="auto" latinLnBrk="0" hangingPunct="1">
              <a:lnSpc>
                <a:spcPct val="100000"/>
              </a:lnSpc>
              <a:spcBef>
                <a:spcPts val="0"/>
              </a:spcBef>
              <a:spcAft>
                <a:spcPts val="300"/>
              </a:spcAft>
              <a:buClr>
                <a:schemeClr val="accent5">
                  <a:lumMod val="60000"/>
                  <a:lumOff val="40000"/>
                </a:schemeClr>
              </a:buClr>
              <a:buSzTx/>
              <a:buFont typeface="Wingdings" pitchFamily="2" charset="2"/>
              <a:buChar char="v"/>
              <a:tabLst/>
              <a:defRPr/>
            </a:pPr>
            <a:r>
              <a:rPr lang="en-US" dirty="0">
                <a:solidFill>
                  <a:schemeClr val="bg1"/>
                </a:solidFill>
              </a:rPr>
              <a:t>Significant number of households without internet access. The number of households in the county with internet dropped over 12% from 2023 to 2024, possibly as a result of the Lahaina wildfires disaster (Hawai’i Health Matters, 2024). As of December 2024, only 83.6% of adults had internet access. This number may have improved as recovery from the wildfires progresses.  Can reassess when 2025 data is available.</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Smartphone access is better, still a significant number without in isolated communities on Moloka’i</a:t>
            </a:r>
          </a:p>
          <a:p>
            <a:pPr>
              <a:spcAft>
                <a:spcPts val="300"/>
              </a:spcAft>
              <a:buClr>
                <a:schemeClr val="accent5">
                  <a:lumMod val="60000"/>
                  <a:lumOff val="40000"/>
                </a:schemeClr>
              </a:buClr>
            </a:pPr>
            <a:endParaRPr lang="en-US" dirty="0">
              <a:solidFill>
                <a:schemeClr val="bg1"/>
              </a:solidFill>
            </a:endParaRPr>
          </a:p>
          <a:p>
            <a:pPr>
              <a:spcAft>
                <a:spcPts val="300"/>
              </a:spcAft>
            </a:pPr>
            <a:r>
              <a:rPr lang="en-US" sz="1400" b="1" dirty="0">
                <a:solidFill>
                  <a:schemeClr val="bg1"/>
                </a:solidFill>
              </a:rPr>
              <a:t>Population Health Risks</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Elderly adults, low-income communities, and Native Hawaiian populations with higher vulnerability (County of Maui, n.d.)</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Exacerbations of respiratory, cardiac, and gastrointestinal health issues following a disaster (Stimpson et al. 2025)</a:t>
            </a:r>
          </a:p>
          <a:p>
            <a:endParaRPr lang="en-US" dirty="0"/>
          </a:p>
        </p:txBody>
      </p:sp>
      <p:sp>
        <p:nvSpPr>
          <p:cNvPr id="4" name="Slide Number Placeholder 3"/>
          <p:cNvSpPr>
            <a:spLocks noGrp="1"/>
          </p:cNvSpPr>
          <p:nvPr>
            <p:ph type="sldNum" sz="quarter" idx="5"/>
          </p:nvPr>
        </p:nvSpPr>
        <p:spPr/>
        <p:txBody>
          <a:bodyPr/>
          <a:lstStyle/>
          <a:p>
            <a:fld id="{E61FD4BB-60F6-3746-ACF3-6997B5AFFF64}" type="slidenum">
              <a:rPr lang="en-US" smtClean="0"/>
              <a:t>9</a:t>
            </a:fld>
            <a:endParaRPr lang="en-US"/>
          </a:p>
        </p:txBody>
      </p:sp>
    </p:spTree>
    <p:extLst>
      <p:ext uri="{BB962C8B-B14F-4D97-AF65-F5344CB8AC3E}">
        <p14:creationId xmlns:p14="http://schemas.microsoft.com/office/powerpoint/2010/main" val="2433041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0586B-CBAE-E083-CBD6-200A8C6AA9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5D628-461C-F526-64CE-F2A5FBA8A37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8BEF83-5CD3-8D6C-D6CC-4068683051DF}"/>
              </a:ext>
            </a:extLst>
          </p:cNvPr>
          <p:cNvSpPr>
            <a:spLocks noGrp="1"/>
          </p:cNvSpPr>
          <p:nvPr>
            <p:ph type="body" idx="1"/>
          </p:nvPr>
        </p:nvSpPr>
        <p:spPr/>
        <p:txBody>
          <a:bodyPr/>
          <a:lstStyle/>
          <a:p>
            <a:pPr marL="285750" indent="-285750">
              <a:spcAft>
                <a:spcPts val="1200"/>
              </a:spcAft>
              <a:buClr>
                <a:schemeClr val="accent5">
                  <a:lumMod val="60000"/>
                  <a:lumOff val="40000"/>
                </a:schemeClr>
              </a:buClr>
              <a:buFont typeface="Wingdings" pitchFamily="2" charset="2"/>
              <a:buChar char="v"/>
            </a:pPr>
            <a:r>
              <a:rPr lang="en-US" sz="1200" dirty="0">
                <a:solidFill>
                  <a:schemeClr val="bg1"/>
                </a:solidFill>
              </a:rPr>
              <a:t>Disasters and extreme weather events are linked to higher rates of post-traumatic stress, depression, and anxiety, especially for people who already face social or economic disadvantages (Stimpson et al. 2025).</a:t>
            </a:r>
          </a:p>
          <a:p>
            <a:pPr marL="285750" indent="-285750">
              <a:spcAft>
                <a:spcPts val="1200"/>
              </a:spcAft>
              <a:buClr>
                <a:schemeClr val="accent5">
                  <a:lumMod val="60000"/>
                  <a:lumOff val="40000"/>
                </a:schemeClr>
              </a:buClr>
              <a:buFont typeface="Wingdings" pitchFamily="2" charset="2"/>
              <a:buChar char="v"/>
            </a:pPr>
            <a:r>
              <a:rPr lang="en-US" sz="1200" dirty="0">
                <a:solidFill>
                  <a:schemeClr val="bg1"/>
                </a:solidFill>
              </a:rPr>
              <a:t>Heatwaves, droughts, and wildfires are tied to increases in cardiovascular, respiratory, and metabolic problems, particularly for older adults and workers who spend long hours outdoors.</a:t>
            </a:r>
          </a:p>
          <a:p>
            <a:pPr marL="285750" indent="-285750">
              <a:spcAft>
                <a:spcPts val="1200"/>
              </a:spcAft>
              <a:buClr>
                <a:schemeClr val="accent5">
                  <a:lumMod val="60000"/>
                  <a:lumOff val="40000"/>
                </a:schemeClr>
              </a:buClr>
              <a:buFont typeface="Wingdings" pitchFamily="2" charset="2"/>
              <a:buChar char="v"/>
            </a:pPr>
            <a:r>
              <a:rPr lang="en-US" sz="1200" dirty="0">
                <a:solidFill>
                  <a:schemeClr val="bg1"/>
                </a:solidFill>
              </a:rPr>
              <a:t>Only a small portion of disaster-health research looks at how SDOH such as poverty, rural location, and ethnicity overlap, which means we still have limited understanding of how these combined challenges affect vulnerable communities.</a:t>
            </a:r>
          </a:p>
          <a:p>
            <a:pPr marL="285750" indent="-285750">
              <a:spcAft>
                <a:spcPts val="1200"/>
              </a:spcAft>
              <a:buClr>
                <a:schemeClr val="accent5">
                  <a:lumMod val="60000"/>
                  <a:lumOff val="40000"/>
                </a:schemeClr>
              </a:buClr>
              <a:buFont typeface="Wingdings" pitchFamily="2" charset="2"/>
              <a:buChar char="v"/>
            </a:pPr>
            <a:r>
              <a:rPr lang="en-US" sz="1200" dirty="0">
                <a:solidFill>
                  <a:schemeClr val="bg1"/>
                </a:solidFill>
              </a:rPr>
              <a:t>Research focusing on the island of Moloka’i, rather than Maui County as a whole, is sparse. A search of Hawaiʻi Health Data Warehouse showed that Moloka’i is not well represented in its survey data (</a:t>
            </a:r>
            <a:r>
              <a:rPr lang="en-US" sz="1200" dirty="0">
                <a:solidFill>
                  <a:schemeClr val="bg1"/>
                </a:solidFill>
                <a:cs typeface="Calibri" panose="020F0502020204030204" pitchFamily="34" charset="0"/>
              </a:rPr>
              <a:t>Hawaiʻi Health Data Warehouse, n.d.)</a:t>
            </a:r>
            <a:r>
              <a:rPr lang="en-US" sz="1200" dirty="0">
                <a:solidFill>
                  <a:schemeClr val="bg1"/>
                </a:solidFill>
              </a:rPr>
              <a:t>. Given the island’s digital access gaps, geographic isolation, and the limited research on SDOH in Molokai, there is a need for additional study and improved access to federal and state grant funding to study and strengthen infrastructure, communication systems, healthcare capacity, and disaster mitigation.</a:t>
            </a:r>
          </a:p>
        </p:txBody>
      </p:sp>
      <p:sp>
        <p:nvSpPr>
          <p:cNvPr id="4" name="Slide Number Placeholder 3">
            <a:extLst>
              <a:ext uri="{FF2B5EF4-FFF2-40B4-BE49-F238E27FC236}">
                <a16:creationId xmlns:a16="http://schemas.microsoft.com/office/drawing/2014/main" id="{9B3DBD77-74EF-3ADE-A050-0BA29BE413EC}"/>
              </a:ext>
            </a:extLst>
          </p:cNvPr>
          <p:cNvSpPr>
            <a:spLocks noGrp="1"/>
          </p:cNvSpPr>
          <p:nvPr>
            <p:ph type="sldNum" sz="quarter" idx="5"/>
          </p:nvPr>
        </p:nvSpPr>
        <p:spPr/>
        <p:txBody>
          <a:bodyPr/>
          <a:lstStyle/>
          <a:p>
            <a:fld id="{E61FD4BB-60F6-3746-ACF3-6997B5AFFF64}" type="slidenum">
              <a:rPr lang="en-US" smtClean="0"/>
              <a:t>10</a:t>
            </a:fld>
            <a:endParaRPr lang="en-US"/>
          </a:p>
        </p:txBody>
      </p:sp>
    </p:spTree>
    <p:extLst>
      <p:ext uri="{BB962C8B-B14F-4D97-AF65-F5344CB8AC3E}">
        <p14:creationId xmlns:p14="http://schemas.microsoft.com/office/powerpoint/2010/main" val="3141985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7A81-C91E-F01B-A963-B15FD4FD2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57D6B5-95E7-9413-0E5F-472A6434BB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B517CF-0412-A284-E7A5-0008E5EC9956}"/>
              </a:ext>
            </a:extLst>
          </p:cNvPr>
          <p:cNvSpPr>
            <a:spLocks noGrp="1"/>
          </p:cNvSpPr>
          <p:nvPr>
            <p:ph type="dt" sz="half" idx="10"/>
          </p:nvPr>
        </p:nvSpPr>
        <p:spPr/>
        <p:txBody>
          <a:bodyPr/>
          <a:lstStyle/>
          <a:p>
            <a:fld id="{0777B885-DE7D-BC45-BEA9-0281F8584354}" type="datetimeFigureOut">
              <a:rPr lang="en-US" smtClean="0"/>
              <a:t>11/20/25</a:t>
            </a:fld>
            <a:endParaRPr lang="en-US"/>
          </a:p>
        </p:txBody>
      </p:sp>
      <p:sp>
        <p:nvSpPr>
          <p:cNvPr id="5" name="Footer Placeholder 4">
            <a:extLst>
              <a:ext uri="{FF2B5EF4-FFF2-40B4-BE49-F238E27FC236}">
                <a16:creationId xmlns:a16="http://schemas.microsoft.com/office/drawing/2014/main" id="{080E1ABF-B7AF-F8F4-698E-C0945E278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1CB83-23BC-2883-006B-8D11E5854602}"/>
              </a:ext>
            </a:extLst>
          </p:cNvPr>
          <p:cNvSpPr>
            <a:spLocks noGrp="1"/>
          </p:cNvSpPr>
          <p:nvPr>
            <p:ph type="sldNum" sz="quarter" idx="12"/>
          </p:nvPr>
        </p:nvSpPr>
        <p:spPr/>
        <p:txBody>
          <a:bodyPr/>
          <a:lstStyle/>
          <a:p>
            <a:fld id="{4411378F-CA72-7A4A-8FA7-35E792AD86C0}" type="slidenum">
              <a:rPr lang="en-US" smtClean="0"/>
              <a:t>‹#›</a:t>
            </a:fld>
            <a:endParaRPr lang="en-US"/>
          </a:p>
        </p:txBody>
      </p:sp>
    </p:spTree>
    <p:extLst>
      <p:ext uri="{BB962C8B-B14F-4D97-AF65-F5344CB8AC3E}">
        <p14:creationId xmlns:p14="http://schemas.microsoft.com/office/powerpoint/2010/main" val="2243386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C6A60-F892-8F25-0F6D-D43F503CD3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9692B5-F4E5-1E99-F3B4-30587A27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50BBD-05E1-BC9A-F60B-DF87B018A0F9}"/>
              </a:ext>
            </a:extLst>
          </p:cNvPr>
          <p:cNvSpPr>
            <a:spLocks noGrp="1"/>
          </p:cNvSpPr>
          <p:nvPr>
            <p:ph type="dt" sz="half" idx="10"/>
          </p:nvPr>
        </p:nvSpPr>
        <p:spPr/>
        <p:txBody>
          <a:bodyPr/>
          <a:lstStyle/>
          <a:p>
            <a:fld id="{0777B885-DE7D-BC45-BEA9-0281F8584354}" type="datetimeFigureOut">
              <a:rPr lang="en-US" smtClean="0"/>
              <a:t>11/20/25</a:t>
            </a:fld>
            <a:endParaRPr lang="en-US"/>
          </a:p>
        </p:txBody>
      </p:sp>
      <p:sp>
        <p:nvSpPr>
          <p:cNvPr id="5" name="Footer Placeholder 4">
            <a:extLst>
              <a:ext uri="{FF2B5EF4-FFF2-40B4-BE49-F238E27FC236}">
                <a16:creationId xmlns:a16="http://schemas.microsoft.com/office/drawing/2014/main" id="{B8507FA0-4430-C535-F880-9346E3C10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B173B-33FE-CA5C-C6E1-E2462A2AAA9B}"/>
              </a:ext>
            </a:extLst>
          </p:cNvPr>
          <p:cNvSpPr>
            <a:spLocks noGrp="1"/>
          </p:cNvSpPr>
          <p:nvPr>
            <p:ph type="sldNum" sz="quarter" idx="12"/>
          </p:nvPr>
        </p:nvSpPr>
        <p:spPr/>
        <p:txBody>
          <a:bodyPr/>
          <a:lstStyle/>
          <a:p>
            <a:fld id="{4411378F-CA72-7A4A-8FA7-35E792AD86C0}" type="slidenum">
              <a:rPr lang="en-US" smtClean="0"/>
              <a:t>‹#›</a:t>
            </a:fld>
            <a:endParaRPr lang="en-US"/>
          </a:p>
        </p:txBody>
      </p:sp>
    </p:spTree>
    <p:extLst>
      <p:ext uri="{BB962C8B-B14F-4D97-AF65-F5344CB8AC3E}">
        <p14:creationId xmlns:p14="http://schemas.microsoft.com/office/powerpoint/2010/main" val="66572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B3198-8E2C-5B8B-A2F5-6D3BC3BE8F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2152D3-6D6A-F60C-EFDD-9991A48FAC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CB99A-5FEF-FA04-8805-BE85E3AF055D}"/>
              </a:ext>
            </a:extLst>
          </p:cNvPr>
          <p:cNvSpPr>
            <a:spLocks noGrp="1"/>
          </p:cNvSpPr>
          <p:nvPr>
            <p:ph type="dt" sz="half" idx="10"/>
          </p:nvPr>
        </p:nvSpPr>
        <p:spPr/>
        <p:txBody>
          <a:bodyPr/>
          <a:lstStyle/>
          <a:p>
            <a:fld id="{0777B885-DE7D-BC45-BEA9-0281F8584354}" type="datetimeFigureOut">
              <a:rPr lang="en-US" smtClean="0"/>
              <a:t>11/20/25</a:t>
            </a:fld>
            <a:endParaRPr lang="en-US"/>
          </a:p>
        </p:txBody>
      </p:sp>
      <p:sp>
        <p:nvSpPr>
          <p:cNvPr id="5" name="Footer Placeholder 4">
            <a:extLst>
              <a:ext uri="{FF2B5EF4-FFF2-40B4-BE49-F238E27FC236}">
                <a16:creationId xmlns:a16="http://schemas.microsoft.com/office/drawing/2014/main" id="{391AFA2F-69BD-C73E-08F6-36783A9C9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2CD95-457D-08D4-3789-79B4EA6314F5}"/>
              </a:ext>
            </a:extLst>
          </p:cNvPr>
          <p:cNvSpPr>
            <a:spLocks noGrp="1"/>
          </p:cNvSpPr>
          <p:nvPr>
            <p:ph type="sldNum" sz="quarter" idx="12"/>
          </p:nvPr>
        </p:nvSpPr>
        <p:spPr/>
        <p:txBody>
          <a:bodyPr/>
          <a:lstStyle/>
          <a:p>
            <a:fld id="{4411378F-CA72-7A4A-8FA7-35E792AD86C0}" type="slidenum">
              <a:rPr lang="en-US" smtClean="0"/>
              <a:t>‹#›</a:t>
            </a:fld>
            <a:endParaRPr lang="en-US"/>
          </a:p>
        </p:txBody>
      </p:sp>
    </p:spTree>
    <p:extLst>
      <p:ext uri="{BB962C8B-B14F-4D97-AF65-F5344CB8AC3E}">
        <p14:creationId xmlns:p14="http://schemas.microsoft.com/office/powerpoint/2010/main" val="786543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D5D7-462D-2AE7-D809-6FEDE2374A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F1B206-2238-893A-7061-92D094CF8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6A802-F94F-02B6-8DC2-93D6949BB21A}"/>
              </a:ext>
            </a:extLst>
          </p:cNvPr>
          <p:cNvSpPr>
            <a:spLocks noGrp="1"/>
          </p:cNvSpPr>
          <p:nvPr>
            <p:ph type="dt" sz="half" idx="10"/>
          </p:nvPr>
        </p:nvSpPr>
        <p:spPr/>
        <p:txBody>
          <a:bodyPr/>
          <a:lstStyle/>
          <a:p>
            <a:fld id="{0777B885-DE7D-BC45-BEA9-0281F8584354}" type="datetimeFigureOut">
              <a:rPr lang="en-US" smtClean="0"/>
              <a:t>11/20/25</a:t>
            </a:fld>
            <a:endParaRPr lang="en-US"/>
          </a:p>
        </p:txBody>
      </p:sp>
      <p:sp>
        <p:nvSpPr>
          <p:cNvPr id="5" name="Footer Placeholder 4">
            <a:extLst>
              <a:ext uri="{FF2B5EF4-FFF2-40B4-BE49-F238E27FC236}">
                <a16:creationId xmlns:a16="http://schemas.microsoft.com/office/drawing/2014/main" id="{209DB262-8EA7-C879-22B1-0E9488B34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073D6-548F-035D-C880-41E01C56B8D9}"/>
              </a:ext>
            </a:extLst>
          </p:cNvPr>
          <p:cNvSpPr>
            <a:spLocks noGrp="1"/>
          </p:cNvSpPr>
          <p:nvPr>
            <p:ph type="sldNum" sz="quarter" idx="12"/>
          </p:nvPr>
        </p:nvSpPr>
        <p:spPr/>
        <p:txBody>
          <a:bodyPr/>
          <a:lstStyle/>
          <a:p>
            <a:fld id="{4411378F-CA72-7A4A-8FA7-35E792AD86C0}" type="slidenum">
              <a:rPr lang="en-US" smtClean="0"/>
              <a:t>‹#›</a:t>
            </a:fld>
            <a:endParaRPr lang="en-US"/>
          </a:p>
        </p:txBody>
      </p:sp>
    </p:spTree>
    <p:extLst>
      <p:ext uri="{BB962C8B-B14F-4D97-AF65-F5344CB8AC3E}">
        <p14:creationId xmlns:p14="http://schemas.microsoft.com/office/powerpoint/2010/main" val="2646622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CFE4-4A0B-2D16-76D4-FF79232337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63514D-D99D-143C-8488-2C2078CAB6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48FAD-CF51-8E8E-5516-44B3CA064234}"/>
              </a:ext>
            </a:extLst>
          </p:cNvPr>
          <p:cNvSpPr>
            <a:spLocks noGrp="1"/>
          </p:cNvSpPr>
          <p:nvPr>
            <p:ph type="dt" sz="half" idx="10"/>
          </p:nvPr>
        </p:nvSpPr>
        <p:spPr/>
        <p:txBody>
          <a:bodyPr/>
          <a:lstStyle/>
          <a:p>
            <a:fld id="{0777B885-DE7D-BC45-BEA9-0281F8584354}" type="datetimeFigureOut">
              <a:rPr lang="en-US" smtClean="0"/>
              <a:t>11/20/25</a:t>
            </a:fld>
            <a:endParaRPr lang="en-US"/>
          </a:p>
        </p:txBody>
      </p:sp>
      <p:sp>
        <p:nvSpPr>
          <p:cNvPr id="5" name="Footer Placeholder 4">
            <a:extLst>
              <a:ext uri="{FF2B5EF4-FFF2-40B4-BE49-F238E27FC236}">
                <a16:creationId xmlns:a16="http://schemas.microsoft.com/office/drawing/2014/main" id="{02529595-756C-CDA7-27F1-879F6C7AF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27871-B76D-D52C-5AF4-02185BDE637F}"/>
              </a:ext>
            </a:extLst>
          </p:cNvPr>
          <p:cNvSpPr>
            <a:spLocks noGrp="1"/>
          </p:cNvSpPr>
          <p:nvPr>
            <p:ph type="sldNum" sz="quarter" idx="12"/>
          </p:nvPr>
        </p:nvSpPr>
        <p:spPr/>
        <p:txBody>
          <a:bodyPr/>
          <a:lstStyle/>
          <a:p>
            <a:fld id="{4411378F-CA72-7A4A-8FA7-35E792AD86C0}" type="slidenum">
              <a:rPr lang="en-US" smtClean="0"/>
              <a:t>‹#›</a:t>
            </a:fld>
            <a:endParaRPr lang="en-US"/>
          </a:p>
        </p:txBody>
      </p:sp>
    </p:spTree>
    <p:extLst>
      <p:ext uri="{BB962C8B-B14F-4D97-AF65-F5344CB8AC3E}">
        <p14:creationId xmlns:p14="http://schemas.microsoft.com/office/powerpoint/2010/main" val="2426176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C8D23-D4A6-C585-297E-EB7C591032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8567E7-B0C3-2EF7-F6A9-4BCB9BFD03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8194C8-AF0E-0BE4-822B-33733EC380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AC61CC-9D50-CB2F-31BE-B03A656852EE}"/>
              </a:ext>
            </a:extLst>
          </p:cNvPr>
          <p:cNvSpPr>
            <a:spLocks noGrp="1"/>
          </p:cNvSpPr>
          <p:nvPr>
            <p:ph type="dt" sz="half" idx="10"/>
          </p:nvPr>
        </p:nvSpPr>
        <p:spPr/>
        <p:txBody>
          <a:bodyPr/>
          <a:lstStyle/>
          <a:p>
            <a:fld id="{0777B885-DE7D-BC45-BEA9-0281F8584354}" type="datetimeFigureOut">
              <a:rPr lang="en-US" smtClean="0"/>
              <a:t>11/20/25</a:t>
            </a:fld>
            <a:endParaRPr lang="en-US"/>
          </a:p>
        </p:txBody>
      </p:sp>
      <p:sp>
        <p:nvSpPr>
          <p:cNvPr id="6" name="Footer Placeholder 5">
            <a:extLst>
              <a:ext uri="{FF2B5EF4-FFF2-40B4-BE49-F238E27FC236}">
                <a16:creationId xmlns:a16="http://schemas.microsoft.com/office/drawing/2014/main" id="{60DB905A-7FF4-7FD1-8A50-1AA0F299B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B475D5-2B65-FC8A-6199-1F9073A3FC34}"/>
              </a:ext>
            </a:extLst>
          </p:cNvPr>
          <p:cNvSpPr>
            <a:spLocks noGrp="1"/>
          </p:cNvSpPr>
          <p:nvPr>
            <p:ph type="sldNum" sz="quarter" idx="12"/>
          </p:nvPr>
        </p:nvSpPr>
        <p:spPr/>
        <p:txBody>
          <a:bodyPr/>
          <a:lstStyle/>
          <a:p>
            <a:fld id="{4411378F-CA72-7A4A-8FA7-35E792AD86C0}" type="slidenum">
              <a:rPr lang="en-US" smtClean="0"/>
              <a:t>‹#›</a:t>
            </a:fld>
            <a:endParaRPr lang="en-US"/>
          </a:p>
        </p:txBody>
      </p:sp>
    </p:spTree>
    <p:extLst>
      <p:ext uri="{BB962C8B-B14F-4D97-AF65-F5344CB8AC3E}">
        <p14:creationId xmlns:p14="http://schemas.microsoft.com/office/powerpoint/2010/main" val="7363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087F-4978-440E-4AF2-A4AE472D32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06B582-0A00-C8D3-46C3-08B83AE45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89F214-C135-BF4E-5BBD-D9462E29F6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65B833-0D28-EE20-C208-02271CADF8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1D17E-9B52-B1E1-D393-52DB2DCB98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7303D-141D-9CE0-A232-8A2A0988DB06}"/>
              </a:ext>
            </a:extLst>
          </p:cNvPr>
          <p:cNvSpPr>
            <a:spLocks noGrp="1"/>
          </p:cNvSpPr>
          <p:nvPr>
            <p:ph type="dt" sz="half" idx="10"/>
          </p:nvPr>
        </p:nvSpPr>
        <p:spPr/>
        <p:txBody>
          <a:bodyPr/>
          <a:lstStyle/>
          <a:p>
            <a:fld id="{0777B885-DE7D-BC45-BEA9-0281F8584354}" type="datetimeFigureOut">
              <a:rPr lang="en-US" smtClean="0"/>
              <a:t>11/20/25</a:t>
            </a:fld>
            <a:endParaRPr lang="en-US"/>
          </a:p>
        </p:txBody>
      </p:sp>
      <p:sp>
        <p:nvSpPr>
          <p:cNvPr id="8" name="Footer Placeholder 7">
            <a:extLst>
              <a:ext uri="{FF2B5EF4-FFF2-40B4-BE49-F238E27FC236}">
                <a16:creationId xmlns:a16="http://schemas.microsoft.com/office/drawing/2014/main" id="{822279BB-DB16-7904-7D77-D3137005D9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F9B900-33AB-77C3-EA14-A926DE1A2190}"/>
              </a:ext>
            </a:extLst>
          </p:cNvPr>
          <p:cNvSpPr>
            <a:spLocks noGrp="1"/>
          </p:cNvSpPr>
          <p:nvPr>
            <p:ph type="sldNum" sz="quarter" idx="12"/>
          </p:nvPr>
        </p:nvSpPr>
        <p:spPr/>
        <p:txBody>
          <a:bodyPr/>
          <a:lstStyle/>
          <a:p>
            <a:fld id="{4411378F-CA72-7A4A-8FA7-35E792AD86C0}" type="slidenum">
              <a:rPr lang="en-US" smtClean="0"/>
              <a:t>‹#›</a:t>
            </a:fld>
            <a:endParaRPr lang="en-US"/>
          </a:p>
        </p:txBody>
      </p:sp>
    </p:spTree>
    <p:extLst>
      <p:ext uri="{BB962C8B-B14F-4D97-AF65-F5344CB8AC3E}">
        <p14:creationId xmlns:p14="http://schemas.microsoft.com/office/powerpoint/2010/main" val="1803094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C8C4F-DE24-D3DE-A015-CDCFB33504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64F9AA-F5D1-EC8F-9BF9-EC5C708F0546}"/>
              </a:ext>
            </a:extLst>
          </p:cNvPr>
          <p:cNvSpPr>
            <a:spLocks noGrp="1"/>
          </p:cNvSpPr>
          <p:nvPr>
            <p:ph type="dt" sz="half" idx="10"/>
          </p:nvPr>
        </p:nvSpPr>
        <p:spPr/>
        <p:txBody>
          <a:bodyPr/>
          <a:lstStyle/>
          <a:p>
            <a:fld id="{0777B885-DE7D-BC45-BEA9-0281F8584354}" type="datetimeFigureOut">
              <a:rPr lang="en-US" smtClean="0"/>
              <a:t>11/20/25</a:t>
            </a:fld>
            <a:endParaRPr lang="en-US"/>
          </a:p>
        </p:txBody>
      </p:sp>
      <p:sp>
        <p:nvSpPr>
          <p:cNvPr id="4" name="Footer Placeholder 3">
            <a:extLst>
              <a:ext uri="{FF2B5EF4-FFF2-40B4-BE49-F238E27FC236}">
                <a16:creationId xmlns:a16="http://schemas.microsoft.com/office/drawing/2014/main" id="{4DB8EA4A-EF6A-52E6-EE05-4BCD1229E4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C1940F-0121-08D0-D4C5-77A66C8078D9}"/>
              </a:ext>
            </a:extLst>
          </p:cNvPr>
          <p:cNvSpPr>
            <a:spLocks noGrp="1"/>
          </p:cNvSpPr>
          <p:nvPr>
            <p:ph type="sldNum" sz="quarter" idx="12"/>
          </p:nvPr>
        </p:nvSpPr>
        <p:spPr/>
        <p:txBody>
          <a:bodyPr/>
          <a:lstStyle/>
          <a:p>
            <a:fld id="{4411378F-CA72-7A4A-8FA7-35E792AD86C0}" type="slidenum">
              <a:rPr lang="en-US" smtClean="0"/>
              <a:t>‹#›</a:t>
            </a:fld>
            <a:endParaRPr lang="en-US"/>
          </a:p>
        </p:txBody>
      </p:sp>
    </p:spTree>
    <p:extLst>
      <p:ext uri="{BB962C8B-B14F-4D97-AF65-F5344CB8AC3E}">
        <p14:creationId xmlns:p14="http://schemas.microsoft.com/office/powerpoint/2010/main" val="701920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D3EF80-57AB-2C3E-BF06-86E6FA05D89A}"/>
              </a:ext>
            </a:extLst>
          </p:cNvPr>
          <p:cNvSpPr>
            <a:spLocks noGrp="1"/>
          </p:cNvSpPr>
          <p:nvPr>
            <p:ph type="dt" sz="half" idx="10"/>
          </p:nvPr>
        </p:nvSpPr>
        <p:spPr/>
        <p:txBody>
          <a:bodyPr/>
          <a:lstStyle/>
          <a:p>
            <a:fld id="{0777B885-DE7D-BC45-BEA9-0281F8584354}" type="datetimeFigureOut">
              <a:rPr lang="en-US" smtClean="0"/>
              <a:t>11/20/25</a:t>
            </a:fld>
            <a:endParaRPr lang="en-US"/>
          </a:p>
        </p:txBody>
      </p:sp>
      <p:sp>
        <p:nvSpPr>
          <p:cNvPr id="3" name="Footer Placeholder 2">
            <a:extLst>
              <a:ext uri="{FF2B5EF4-FFF2-40B4-BE49-F238E27FC236}">
                <a16:creationId xmlns:a16="http://schemas.microsoft.com/office/drawing/2014/main" id="{F3E95616-CB07-7A27-A311-D8A99921F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441E97-88F3-6262-4A2B-EB33D8970AC7}"/>
              </a:ext>
            </a:extLst>
          </p:cNvPr>
          <p:cNvSpPr>
            <a:spLocks noGrp="1"/>
          </p:cNvSpPr>
          <p:nvPr>
            <p:ph type="sldNum" sz="quarter" idx="12"/>
          </p:nvPr>
        </p:nvSpPr>
        <p:spPr/>
        <p:txBody>
          <a:bodyPr/>
          <a:lstStyle/>
          <a:p>
            <a:fld id="{4411378F-CA72-7A4A-8FA7-35E792AD86C0}" type="slidenum">
              <a:rPr lang="en-US" smtClean="0"/>
              <a:t>‹#›</a:t>
            </a:fld>
            <a:endParaRPr lang="en-US"/>
          </a:p>
        </p:txBody>
      </p:sp>
    </p:spTree>
    <p:extLst>
      <p:ext uri="{BB962C8B-B14F-4D97-AF65-F5344CB8AC3E}">
        <p14:creationId xmlns:p14="http://schemas.microsoft.com/office/powerpoint/2010/main" val="2330940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5C27-C62F-90DA-D5F5-FF963345BF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4438D7-6B7A-8F33-7F17-0AC2A8CFF7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C38089-9F45-54F7-B8CD-9BA3EAEB41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DA41D2-4B08-831B-70A0-84F6A97040AB}"/>
              </a:ext>
            </a:extLst>
          </p:cNvPr>
          <p:cNvSpPr>
            <a:spLocks noGrp="1"/>
          </p:cNvSpPr>
          <p:nvPr>
            <p:ph type="dt" sz="half" idx="10"/>
          </p:nvPr>
        </p:nvSpPr>
        <p:spPr/>
        <p:txBody>
          <a:bodyPr/>
          <a:lstStyle/>
          <a:p>
            <a:fld id="{0777B885-DE7D-BC45-BEA9-0281F8584354}" type="datetimeFigureOut">
              <a:rPr lang="en-US" smtClean="0"/>
              <a:t>11/20/25</a:t>
            </a:fld>
            <a:endParaRPr lang="en-US"/>
          </a:p>
        </p:txBody>
      </p:sp>
      <p:sp>
        <p:nvSpPr>
          <p:cNvPr id="6" name="Footer Placeholder 5">
            <a:extLst>
              <a:ext uri="{FF2B5EF4-FFF2-40B4-BE49-F238E27FC236}">
                <a16:creationId xmlns:a16="http://schemas.microsoft.com/office/drawing/2014/main" id="{9A491202-929A-E554-74C3-7959B8A65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A24EF-18B5-C5D2-96A9-C5C963892DA8}"/>
              </a:ext>
            </a:extLst>
          </p:cNvPr>
          <p:cNvSpPr>
            <a:spLocks noGrp="1"/>
          </p:cNvSpPr>
          <p:nvPr>
            <p:ph type="sldNum" sz="quarter" idx="12"/>
          </p:nvPr>
        </p:nvSpPr>
        <p:spPr/>
        <p:txBody>
          <a:bodyPr/>
          <a:lstStyle/>
          <a:p>
            <a:fld id="{4411378F-CA72-7A4A-8FA7-35E792AD86C0}" type="slidenum">
              <a:rPr lang="en-US" smtClean="0"/>
              <a:t>‹#›</a:t>
            </a:fld>
            <a:endParaRPr lang="en-US"/>
          </a:p>
        </p:txBody>
      </p:sp>
    </p:spTree>
    <p:extLst>
      <p:ext uri="{BB962C8B-B14F-4D97-AF65-F5344CB8AC3E}">
        <p14:creationId xmlns:p14="http://schemas.microsoft.com/office/powerpoint/2010/main" val="1301101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73B88-21DA-5981-85B8-565FF9A3D6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EF9972-CE5A-957C-378E-EAB3FEF14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271994-C872-5A71-4CF2-8B41A9CA8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2C328-90A0-AEE6-F3B0-4EBADA8B64FD}"/>
              </a:ext>
            </a:extLst>
          </p:cNvPr>
          <p:cNvSpPr>
            <a:spLocks noGrp="1"/>
          </p:cNvSpPr>
          <p:nvPr>
            <p:ph type="dt" sz="half" idx="10"/>
          </p:nvPr>
        </p:nvSpPr>
        <p:spPr/>
        <p:txBody>
          <a:bodyPr/>
          <a:lstStyle/>
          <a:p>
            <a:fld id="{0777B885-DE7D-BC45-BEA9-0281F8584354}" type="datetimeFigureOut">
              <a:rPr lang="en-US" smtClean="0"/>
              <a:t>11/20/25</a:t>
            </a:fld>
            <a:endParaRPr lang="en-US"/>
          </a:p>
        </p:txBody>
      </p:sp>
      <p:sp>
        <p:nvSpPr>
          <p:cNvPr id="6" name="Footer Placeholder 5">
            <a:extLst>
              <a:ext uri="{FF2B5EF4-FFF2-40B4-BE49-F238E27FC236}">
                <a16:creationId xmlns:a16="http://schemas.microsoft.com/office/drawing/2014/main" id="{B0B338B0-4739-CAC9-C8D7-1AB990339E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0034D4-EDCF-4531-88CF-E41C980F512A}"/>
              </a:ext>
            </a:extLst>
          </p:cNvPr>
          <p:cNvSpPr>
            <a:spLocks noGrp="1"/>
          </p:cNvSpPr>
          <p:nvPr>
            <p:ph type="sldNum" sz="quarter" idx="12"/>
          </p:nvPr>
        </p:nvSpPr>
        <p:spPr/>
        <p:txBody>
          <a:bodyPr/>
          <a:lstStyle/>
          <a:p>
            <a:fld id="{4411378F-CA72-7A4A-8FA7-35E792AD86C0}" type="slidenum">
              <a:rPr lang="en-US" smtClean="0"/>
              <a:t>‹#›</a:t>
            </a:fld>
            <a:endParaRPr lang="en-US"/>
          </a:p>
        </p:txBody>
      </p:sp>
    </p:spTree>
    <p:extLst>
      <p:ext uri="{BB962C8B-B14F-4D97-AF65-F5344CB8AC3E}">
        <p14:creationId xmlns:p14="http://schemas.microsoft.com/office/powerpoint/2010/main" val="562596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D8F6D-14C2-83DF-A851-F83A33EBF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C0B771-9250-FE6B-8843-CCC5D12DF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369C3-C5CB-D949-11D2-585C0F805C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7B885-DE7D-BC45-BEA9-0281F8584354}" type="datetimeFigureOut">
              <a:rPr lang="en-US" smtClean="0"/>
              <a:t>11/20/25</a:t>
            </a:fld>
            <a:endParaRPr lang="en-US"/>
          </a:p>
        </p:txBody>
      </p:sp>
      <p:sp>
        <p:nvSpPr>
          <p:cNvPr id="5" name="Footer Placeholder 4">
            <a:extLst>
              <a:ext uri="{FF2B5EF4-FFF2-40B4-BE49-F238E27FC236}">
                <a16:creationId xmlns:a16="http://schemas.microsoft.com/office/drawing/2014/main" id="{A6D6E4DF-A92B-697F-66B9-38BF13A60D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514339-C10F-169D-3B71-9B7A595FCA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1378F-CA72-7A4A-8FA7-35E792AD86C0}" type="slidenum">
              <a:rPr lang="en-US" smtClean="0"/>
              <a:t>‹#›</a:t>
            </a:fld>
            <a:endParaRPr lang="en-US"/>
          </a:p>
        </p:txBody>
      </p:sp>
    </p:spTree>
    <p:extLst>
      <p:ext uri="{BB962C8B-B14F-4D97-AF65-F5344CB8AC3E}">
        <p14:creationId xmlns:p14="http://schemas.microsoft.com/office/powerpoint/2010/main" val="1013798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1.wdp"/><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microsoft.com/office/2007/relationships/hdphoto" Target="../media/hdphoto12.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3.wdp"/><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4.wdp"/><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15.wdp"/><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microsoft.com/office/2007/relationships/hdphoto" Target="../media/hdphoto16.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hyperlink" Target="https://www.mauicounty.gov/DocumentCenter/View/155215/010-07-County-Profile" TargetMode="External"/><Relationship Id="rId13" Type="http://schemas.openxmlformats.org/officeDocument/2006/relationships/hyperlink" Target="https://www.hawaiihealthmatters.org/?module=indicators&amp;controller=index&amp;action=view&amp;comparisonId=&amp;indicatorId=10515&amp;localeId=12241" TargetMode="External"/><Relationship Id="rId18" Type="http://schemas.openxmlformats.org/officeDocument/2006/relationships/hyperlink" Target="https://chatgpt.com/share/6916bff2-9ac0-800b-bb65-64927b43c4a2" TargetMode="External"/><Relationship Id="rId3" Type="http://schemas.openxmlformats.org/officeDocument/2006/relationships/slideLayout" Target="../slideLayouts/slideLayout1.xml"/><Relationship Id="rId21" Type="http://schemas.openxmlformats.org/officeDocument/2006/relationships/hyperlink" Target="https://molokaichc.org/wp-content/uploads/2015/11/entrance-top.jpg" TargetMode="External"/><Relationship Id="rId7" Type="http://schemas.openxmlformats.org/officeDocument/2006/relationships/hyperlink" Target="https://svi.cdc.gov/Documents/CountyMaps/2022/Hawaii/Hawaii2022_Maui%20County.pdf" TargetMode="External"/><Relationship Id="rId12" Type="http://schemas.openxmlformats.org/officeDocument/2006/relationships/hyperlink" Target="https://hhdw.org/data-sources/" TargetMode="External"/><Relationship Id="rId17" Type="http://schemas.openxmlformats.org/officeDocument/2006/relationships/hyperlink" Target="https://www.oha.org/wp-content/uploads/RPT_Kalawao-County.pdf" TargetMode="External"/><Relationship Id="rId2" Type="http://schemas.openxmlformats.org/officeDocument/2006/relationships/audio" Target="../media/media16.m4a"/><Relationship Id="rId16" Type="http://schemas.openxmlformats.org/officeDocument/2006/relationships/hyperlink" Target="https://www.oha.org/wp-content/uploads/2024-Molokai-Island-Community-Report.pdf" TargetMode="External"/><Relationship Id="rId20" Type="http://schemas.openxmlformats.org/officeDocument/2006/relationships/hyperlink" Target="https://doi.org/10.3390/ijerph18094952" TargetMode="External"/><Relationship Id="rId1" Type="http://schemas.microsoft.com/office/2007/relationships/media" Target="../media/media16.m4a"/><Relationship Id="rId6" Type="http://schemas.microsoft.com/office/2007/relationships/hdphoto" Target="../media/hdphoto17.wdp"/><Relationship Id="rId11" Type="http://schemas.openxmlformats.org/officeDocument/2006/relationships/hyperlink" Target="https://doi.org/10.1371/journal.pone.0319169" TargetMode="External"/><Relationship Id="rId5" Type="http://schemas.openxmlformats.org/officeDocument/2006/relationships/image" Target="../media/image27.png"/><Relationship Id="rId15" Type="http://schemas.openxmlformats.org/officeDocument/2006/relationships/hyperlink" Target="https://www.civilbeat.org/2023/05/with-one-airline-left-molokai-and-lanai-residents-struggle-to-access-medical-care" TargetMode="External"/><Relationship Id="rId23" Type="http://schemas.openxmlformats.org/officeDocument/2006/relationships/image" Target="../media/image2.png"/><Relationship Id="rId10" Type="http://schemas.openxmlformats.org/officeDocument/2006/relationships/hyperlink" Target="https://public.emdat.be/data" TargetMode="External"/><Relationship Id="rId19" Type="http://schemas.openxmlformats.org/officeDocument/2006/relationships/hyperlink" Target="https://www.medb.org/maui-sectors/molokai/" TargetMode="External"/><Relationship Id="rId4" Type="http://schemas.openxmlformats.org/officeDocument/2006/relationships/notesSlide" Target="../notesSlides/notesSlide14.xml"/><Relationship Id="rId9" Type="http://schemas.openxmlformats.org/officeDocument/2006/relationships/hyperlink" Target="https://www.mauicounty.gov/DocumentCenter/View/155657/2025-County-of-Maui-Hazard-Mitigation-Plan" TargetMode="External"/><Relationship Id="rId14" Type="http://schemas.openxmlformats.org/officeDocument/2006/relationships/hyperlink" Target="https://www.civilbeat.org/2025/08/the-view-from-above-how-far-weve-come-since-the-maui-fires-2/" TargetMode="External"/><Relationship Id="rId22" Type="http://schemas.openxmlformats.org/officeDocument/2006/relationships/hyperlink" Target="https://mauinow.com/2024/07/02/governor-signs-bill-to-help-tame-flocks-of-feral-chickens-in-hawai%CA%BBi/"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doi.org/10.3390/w16040600" TargetMode="External"/><Relationship Id="rId13" Type="http://schemas.openxmlformats.org/officeDocument/2006/relationships/hyperlink" Target="https://health.hawaii.gov/ohca/medicare-facilities/ambulatory-surgery-centers-freestanding-outpatient-surgical-facilities/" TargetMode="External"/><Relationship Id="rId18" Type="http://schemas.openxmlformats.org/officeDocument/2006/relationships/hyperlink" Target="https://tsunami.coast.noaa.gov/" TargetMode="External"/><Relationship Id="rId3" Type="http://schemas.openxmlformats.org/officeDocument/2006/relationships/slideLayout" Target="../slideLayouts/slideLayout1.xml"/><Relationship Id="rId21" Type="http://schemas.openxmlformats.org/officeDocument/2006/relationships/hyperlink" Target="https://www.cdc.gov/campylobacter/about/" TargetMode="External"/><Relationship Id="rId7" Type="http://schemas.openxmlformats.org/officeDocument/2006/relationships/hyperlink" Target="https://doi.org/10.1021/acs.est.0c07082" TargetMode="External"/><Relationship Id="rId12" Type="http://schemas.openxmlformats.org/officeDocument/2006/relationships/hyperlink" Target="https://health.hawaii.gov/coronavirusdisease2019/tableau_dashboard/new-case-counts/" TargetMode="External"/><Relationship Id="rId17" Type="http://schemas.openxmlformats.org/officeDocument/2006/relationships/hyperlink" Target="https://www.beckershospitalreview.com/rankings-and-ratings/states-ranked-by-hospital-beds-per-1-000-population-4/" TargetMode="External"/><Relationship Id="rId25" Type="http://schemas.openxmlformats.org/officeDocument/2006/relationships/image" Target="../media/image2.png"/><Relationship Id="rId2" Type="http://schemas.openxmlformats.org/officeDocument/2006/relationships/audio" Target="../media/media17.m4a"/><Relationship Id="rId16" Type="http://schemas.openxmlformats.org/officeDocument/2006/relationships/hyperlink" Target="https://doi.org/10.1093/haschl/qxaf207" TargetMode="External"/><Relationship Id="rId20" Type="http://schemas.openxmlformats.org/officeDocument/2006/relationships/hyperlink" Target="https://censusreporter.org/search/?q=molokai" TargetMode="External"/><Relationship Id="rId1" Type="http://schemas.microsoft.com/office/2007/relationships/media" Target="../media/media17.m4a"/><Relationship Id="rId6" Type="http://schemas.microsoft.com/office/2007/relationships/hdphoto" Target="../media/hdphoto1.wdp"/><Relationship Id="rId11" Type="http://schemas.openxmlformats.org/officeDocument/2006/relationships/hyperlink" Target="https://dbedt.hawaii.gov/economic/unemployment-statistics/" TargetMode="External"/><Relationship Id="rId24" Type="http://schemas.openxmlformats.org/officeDocument/2006/relationships/hyperlink" Target="https://health.hawaii.gov/shpda/files/2025/09/2024-Hawaii-Healthcare-Utilization-Report-20250903.pdf" TargetMode="External"/><Relationship Id="rId5" Type="http://schemas.openxmlformats.org/officeDocument/2006/relationships/image" Target="../media/image27.png"/><Relationship Id="rId15" Type="http://schemas.openxmlformats.org/officeDocument/2006/relationships/hyperlink" Target="https://health.hawaii.gov/docd/files/2025/01/Disease-Summary-Table-2014_2023_Maui.pdf" TargetMode="External"/><Relationship Id="rId23" Type="http://schemas.openxmlformats.org/officeDocument/2006/relationships/hyperlink" Target="https://commons.wikimedia.org/wiki/File:Hawaiian_man_spear_fishing,_Hana,_Maui,_ca._1890.jpg" TargetMode="External"/><Relationship Id="rId10" Type="http://schemas.openxmlformats.org/officeDocument/2006/relationships/hyperlink" Target="https://airports.hawaii.gov/" TargetMode="External"/><Relationship Id="rId19" Type="http://schemas.openxmlformats.org/officeDocument/2006/relationships/hyperlink" Target="https://usafacts.org/data/topics/people-society/population-and-demographics/our-changing-population/state/hawaii/county/maui-county/?endDate=2022-01-01&amp;startDate=2010-01-01" TargetMode="External"/><Relationship Id="rId4" Type="http://schemas.openxmlformats.org/officeDocument/2006/relationships/notesSlide" Target="../notesSlides/notesSlide15.xml"/><Relationship Id="rId9" Type="http://schemas.openxmlformats.org/officeDocument/2006/relationships/hyperlink" Target="https://files.hawaii.gov/dbedt/census/acs/acs2024/1yr/acs2024_1-yr_highlights_2025-09-11.pdf" TargetMode="External"/><Relationship Id="rId14" Type="http://schemas.openxmlformats.org/officeDocument/2006/relationships/hyperlink" Target="https://health.hawaii.gov/docd/disease_listing/mpox/" TargetMode="External"/><Relationship Id="rId22" Type="http://schemas.openxmlformats.org/officeDocument/2006/relationships/hyperlink" Target="https://www.cdc.gov/flu/about%20/"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3.wdp"/><Relationship Id="rId5"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4.wdp"/><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0.emf"/><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1.jpe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6.wdp"/><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7.wdp"/><Relationship Id="rId5"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8.wdp"/><Relationship Id="rId5" Type="http://schemas.openxmlformats.org/officeDocument/2006/relationships/image" Target="../media/image15.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9.wdp"/><Relationship Id="rId5" Type="http://schemas.openxmlformats.org/officeDocument/2006/relationships/image" Target="../media/image1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2D101-8A16-238F-94AD-32AC9C391CA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2AEE3E8-EB1C-7A3E-2645-A5D17BAF55A8}"/>
              </a:ext>
            </a:extLst>
          </p:cNvPr>
          <p:cNvSpPr>
            <a:spLocks noGrp="1"/>
          </p:cNvSpPr>
          <p:nvPr>
            <p:ph type="subTitle" idx="1"/>
          </p:nvPr>
        </p:nvSpPr>
        <p:spPr/>
        <p:txBody>
          <a:bodyPr/>
          <a:lstStyle/>
          <a:p>
            <a:endParaRPr lang="en-US"/>
          </a:p>
        </p:txBody>
      </p:sp>
      <p:pic>
        <p:nvPicPr>
          <p:cNvPr id="4" name="Picture 3" descr="Mountainside detail of Oahu's landscape">
            <a:extLst>
              <a:ext uri="{FF2B5EF4-FFF2-40B4-BE49-F238E27FC236}">
                <a16:creationId xmlns:a16="http://schemas.microsoft.com/office/drawing/2014/main" id="{3E42B360-5619-0637-BCBE-17F4D8B5E2B2}"/>
              </a:ext>
            </a:extLst>
          </p:cNvPr>
          <p:cNvPicPr>
            <a:picLocks noChangeAspect="1"/>
          </p:cNvPicPr>
          <p:nvPr/>
        </p:nvPicPr>
        <p:blipFill>
          <a:blip r:embed="rId5" cstate="email">
            <a:alphaModFix/>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1"/>
            <a:ext cx="12192000" cy="6858001"/>
          </a:xfrm>
          <a:prstGeom prst="rect">
            <a:avLst/>
          </a:prstGeom>
        </p:spPr>
      </p:pic>
      <p:grpSp>
        <p:nvGrpSpPr>
          <p:cNvPr id="5" name="Group 2">
            <a:extLst>
              <a:ext uri="{FF2B5EF4-FFF2-40B4-BE49-F238E27FC236}">
                <a16:creationId xmlns:a16="http://schemas.microsoft.com/office/drawing/2014/main" id="{D8E75AC4-0C0B-1C2C-4E31-30B0C2B27C29}"/>
              </a:ext>
            </a:extLst>
          </p:cNvPr>
          <p:cNvGrpSpPr/>
          <p:nvPr/>
        </p:nvGrpSpPr>
        <p:grpSpPr>
          <a:xfrm>
            <a:off x="1066799" y="1217656"/>
            <a:ext cx="10058400" cy="4192742"/>
            <a:chOff x="-1" y="5505192"/>
            <a:chExt cx="17263677" cy="5743106"/>
          </a:xfrm>
        </p:grpSpPr>
        <p:sp>
          <p:nvSpPr>
            <p:cNvPr id="6" name="TextBox 3">
              <a:extLst>
                <a:ext uri="{FF2B5EF4-FFF2-40B4-BE49-F238E27FC236}">
                  <a16:creationId xmlns:a16="http://schemas.microsoft.com/office/drawing/2014/main" id="{DEBD9883-E1BE-50C6-B797-4242165886A8}"/>
                </a:ext>
              </a:extLst>
            </p:cNvPr>
            <p:cNvSpPr txBox="1"/>
            <p:nvPr/>
          </p:nvSpPr>
          <p:spPr>
            <a:xfrm>
              <a:off x="-1" y="5505192"/>
              <a:ext cx="17263677" cy="2004034"/>
            </a:xfrm>
            <a:prstGeom prst="rect">
              <a:avLst/>
            </a:prstGeom>
            <a:solidFill>
              <a:schemeClr val="tx1">
                <a:alpha val="80000"/>
              </a:schemeClr>
            </a:solidFill>
            <a:effectLst>
              <a:softEdge rad="101600"/>
            </a:effectLst>
          </p:spPr>
          <p:txBody>
            <a:bodyPr wrap="square" lIns="0" tIns="0" rIns="0" bIns="0" rtlCol="0" anchor="ctr">
              <a:spAutoFit/>
            </a:bodyPr>
            <a:lstStyle/>
            <a:p>
              <a:pPr algn="ctr">
                <a:spcBef>
                  <a:spcPct val="0"/>
                </a:spcBef>
              </a:pPr>
              <a:r>
                <a:rPr lang="en-US" sz="3200" b="1" dirty="0">
                  <a:solidFill>
                    <a:schemeClr val="bg1"/>
                  </a:solidFill>
                  <a:cs typeface="Barlow Medium"/>
                  <a:sym typeface="Barlow Ultra-Bold"/>
                </a:rPr>
                <a:t>Pre-Disaster Community Assessment and Flowchart</a:t>
              </a:r>
            </a:p>
            <a:p>
              <a:pPr algn="ctr">
                <a:spcBef>
                  <a:spcPct val="0"/>
                </a:spcBef>
                <a:spcAft>
                  <a:spcPts val="600"/>
                </a:spcAft>
              </a:pPr>
              <a:r>
                <a:rPr lang="en-US" sz="3200" dirty="0">
                  <a:solidFill>
                    <a:schemeClr val="bg1"/>
                  </a:solidFill>
                  <a:cs typeface="Barlow Medium"/>
                  <a:sym typeface="Barlow Ultra-Bold"/>
                </a:rPr>
                <a:t>Maui County, Hawaii</a:t>
              </a:r>
            </a:p>
          </p:txBody>
        </p:sp>
        <p:sp>
          <p:nvSpPr>
            <p:cNvPr id="7" name="TextBox 4">
              <a:extLst>
                <a:ext uri="{FF2B5EF4-FFF2-40B4-BE49-F238E27FC236}">
                  <a16:creationId xmlns:a16="http://schemas.microsoft.com/office/drawing/2014/main" id="{E1FB4BA0-1CD3-4832-4360-DFFE3DD36796}"/>
                </a:ext>
              </a:extLst>
            </p:cNvPr>
            <p:cNvSpPr txBox="1"/>
            <p:nvPr/>
          </p:nvSpPr>
          <p:spPr>
            <a:xfrm>
              <a:off x="2310536" y="8297209"/>
              <a:ext cx="12642600" cy="2951089"/>
            </a:xfrm>
            <a:prstGeom prst="rect">
              <a:avLst/>
            </a:prstGeom>
            <a:solidFill>
              <a:schemeClr val="tx1">
                <a:alpha val="80000"/>
              </a:schemeClr>
            </a:solidFill>
            <a:effectLst>
              <a:softEdge rad="63500"/>
            </a:effectLst>
          </p:spPr>
          <p:txBody>
            <a:bodyPr wrap="square" lIns="0" tIns="0" rIns="0" bIns="0" rtlCol="0" anchor="ctr">
              <a:spAutoFit/>
            </a:bodyPr>
            <a:lstStyle/>
            <a:p>
              <a:pPr marL="0" lvl="0" indent="0" algn="ctr">
                <a:lnSpc>
                  <a:spcPts val="3360"/>
                </a:lnSpc>
                <a:spcBef>
                  <a:spcPct val="0"/>
                </a:spcBef>
              </a:pPr>
              <a:r>
                <a:rPr lang="en-US" sz="2400" u="none" dirty="0">
                  <a:solidFill>
                    <a:schemeClr val="bg1"/>
                  </a:solidFill>
                  <a:ea typeface="Barlow Medium"/>
                  <a:cs typeface="Barlow Medium"/>
                  <a:sym typeface="Barlow Medium"/>
                </a:rPr>
                <a:t>Stephanie McNeese</a:t>
              </a:r>
            </a:p>
            <a:p>
              <a:pPr marL="0" lvl="0" indent="0" algn="ctr">
                <a:lnSpc>
                  <a:spcPts val="3360"/>
                </a:lnSpc>
                <a:spcBef>
                  <a:spcPct val="0"/>
                </a:spcBef>
              </a:pPr>
              <a:r>
                <a:rPr lang="en-US" sz="2400" u="none" dirty="0">
                  <a:solidFill>
                    <a:schemeClr val="bg1"/>
                  </a:solidFill>
                  <a:ea typeface="Barlow Medium"/>
                  <a:cs typeface="Barlow Medium"/>
                  <a:sym typeface="Barlow Medium"/>
                </a:rPr>
                <a:t>Texas Tech University Health Sciences Center</a:t>
              </a:r>
            </a:p>
            <a:p>
              <a:pPr marL="0" lvl="0" indent="0" algn="ctr">
                <a:lnSpc>
                  <a:spcPts val="3360"/>
                </a:lnSpc>
                <a:spcBef>
                  <a:spcPct val="0"/>
                </a:spcBef>
              </a:pPr>
              <a:r>
                <a:rPr lang="en-US" sz="2400" u="none" dirty="0">
                  <a:solidFill>
                    <a:schemeClr val="bg1"/>
                  </a:solidFill>
                  <a:ea typeface="Barlow Medium"/>
                  <a:cs typeface="Barlow Medium"/>
                  <a:sym typeface="Barlow Medium"/>
                </a:rPr>
                <a:t>NURS 5328 – Introduction to Public Health Informatics</a:t>
              </a:r>
            </a:p>
            <a:p>
              <a:pPr marL="0" lvl="0" indent="0" algn="ctr">
                <a:lnSpc>
                  <a:spcPts val="3360"/>
                </a:lnSpc>
                <a:spcBef>
                  <a:spcPct val="0"/>
                </a:spcBef>
              </a:pPr>
              <a:r>
                <a:rPr lang="en-US" sz="2400" u="none" dirty="0">
                  <a:solidFill>
                    <a:schemeClr val="bg1"/>
                  </a:solidFill>
                  <a:ea typeface="Barlow Medium"/>
                  <a:cs typeface="Barlow Medium"/>
                  <a:sym typeface="Barlow Medium"/>
                </a:rPr>
                <a:t>Dr. Katherine Taylor Pearson</a:t>
              </a:r>
            </a:p>
            <a:p>
              <a:pPr marL="0" lvl="0" indent="0" algn="ctr">
                <a:lnSpc>
                  <a:spcPts val="3360"/>
                </a:lnSpc>
                <a:spcBef>
                  <a:spcPct val="0"/>
                </a:spcBef>
              </a:pPr>
              <a:r>
                <a:rPr lang="en-US" sz="2400" u="none" dirty="0">
                  <a:solidFill>
                    <a:schemeClr val="bg1"/>
                  </a:solidFill>
                  <a:ea typeface="Barlow Medium"/>
                  <a:cs typeface="Barlow Medium"/>
                  <a:sym typeface="Barlow Medium"/>
                </a:rPr>
                <a:t>November 24, 2025</a:t>
              </a:r>
            </a:p>
          </p:txBody>
        </p:sp>
      </p:grpSp>
      <p:pic>
        <p:nvPicPr>
          <p:cNvPr id="34" name="Audio 33">
            <a:extLst>
              <a:ext uri="{FF2B5EF4-FFF2-40B4-BE49-F238E27FC236}">
                <a16:creationId xmlns:a16="http://schemas.microsoft.com/office/drawing/2014/main" id="{A66E500D-A0CB-98D4-6D1C-FD8DB8303E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67083664"/>
      </p:ext>
    </p:extLst>
  </p:cSld>
  <p:clrMapOvr>
    <a:masterClrMapping/>
  </p:clrMapOvr>
  <mc:AlternateContent xmlns:mc="http://schemas.openxmlformats.org/markup-compatibility/2006">
    <mc:Choice xmlns:p14="http://schemas.microsoft.com/office/powerpoint/2010/main" Requires="p14">
      <p:transition spd="slow" p14:dur="2000" advTm="15065"/>
    </mc:Choice>
    <mc:Fallback>
      <p:transition spd="slow" advTm="15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C6EFE57-9E56-78A8-937D-C476CFAEE002}"/>
            </a:ext>
          </a:extLst>
        </p:cNvPr>
        <p:cNvGrpSpPr/>
        <p:nvPr/>
      </p:nvGrpSpPr>
      <p:grpSpPr>
        <a:xfrm>
          <a:off x="0" y="0"/>
          <a:ext cx="0" cy="0"/>
          <a:chOff x="0" y="0"/>
          <a:chExt cx="0" cy="0"/>
        </a:xfrm>
      </p:grpSpPr>
      <p:pic>
        <p:nvPicPr>
          <p:cNvPr id="4" name="Picture 3" descr="Two firefighters spraying high pressure water to  fire">
            <a:extLst>
              <a:ext uri="{FF2B5EF4-FFF2-40B4-BE49-F238E27FC236}">
                <a16:creationId xmlns:a16="http://schemas.microsoft.com/office/drawing/2014/main" id="{583C4124-5065-4BCD-6123-EC99E3C1ADD5}"/>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51000" contrast="40000"/>
                    </a14:imgEffect>
                  </a14:imgLayer>
                </a14:imgProps>
              </a:ext>
              <a:ext uri="{28A0092B-C50C-407E-A947-70E740481C1C}">
                <a14:useLocalDpi xmlns:a14="http://schemas.microsoft.com/office/drawing/2010/main"/>
              </a:ext>
            </a:extLst>
          </a:blip>
          <a:stretch>
            <a:fillRect/>
          </a:stretch>
        </p:blipFill>
        <p:spPr>
          <a:xfrm>
            <a:off x="0" y="0"/>
            <a:ext cx="12192000" cy="6859979"/>
          </a:xfrm>
          <a:prstGeom prst="rect">
            <a:avLst/>
          </a:prstGeom>
        </p:spPr>
      </p:pic>
      <p:sp>
        <p:nvSpPr>
          <p:cNvPr id="5" name="TextBox 3">
            <a:extLst>
              <a:ext uri="{FF2B5EF4-FFF2-40B4-BE49-F238E27FC236}">
                <a16:creationId xmlns:a16="http://schemas.microsoft.com/office/drawing/2014/main" id="{F1D8FB31-91C1-92CA-33F9-BA38B1A9C20E}"/>
              </a:ext>
            </a:extLst>
          </p:cNvPr>
          <p:cNvSpPr txBox="1"/>
          <p:nvPr/>
        </p:nvSpPr>
        <p:spPr>
          <a:xfrm>
            <a:off x="4011385" y="206132"/>
            <a:ext cx="4169229" cy="615553"/>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4000" b="1" dirty="0">
                <a:solidFill>
                  <a:schemeClr val="bg1"/>
                </a:solidFill>
                <a:ea typeface="Barlow Ultra-Bold"/>
                <a:cs typeface="Barlow Ultra-Bold"/>
                <a:sym typeface="Barlow Ultra-Bold"/>
              </a:rPr>
              <a:t>Risk Identification</a:t>
            </a:r>
          </a:p>
        </p:txBody>
      </p:sp>
      <p:sp>
        <p:nvSpPr>
          <p:cNvPr id="12" name="TextBox 11">
            <a:extLst>
              <a:ext uri="{FF2B5EF4-FFF2-40B4-BE49-F238E27FC236}">
                <a16:creationId xmlns:a16="http://schemas.microsoft.com/office/drawing/2014/main" id="{9E7647AA-4D4A-EE2E-3C47-9C3F6C989838}"/>
              </a:ext>
            </a:extLst>
          </p:cNvPr>
          <p:cNvSpPr txBox="1"/>
          <p:nvPr/>
        </p:nvSpPr>
        <p:spPr>
          <a:xfrm>
            <a:off x="838199" y="1027817"/>
            <a:ext cx="10515599" cy="5478423"/>
          </a:xfrm>
          <a:prstGeom prst="rect">
            <a:avLst/>
          </a:prstGeom>
          <a:solidFill>
            <a:schemeClr val="tx1">
              <a:alpha val="60000"/>
            </a:schemeClr>
          </a:solidFill>
          <a:effectLst>
            <a:softEdge rad="63500"/>
          </a:effectLst>
        </p:spPr>
        <p:txBody>
          <a:bodyPr wrap="square" rtlCol="0">
            <a:spAutoFit/>
          </a:bodyPr>
          <a:lstStyle/>
          <a:p>
            <a:pPr marL="285750" indent="-468630">
              <a:spcAft>
                <a:spcPts val="1200"/>
              </a:spcAft>
              <a:buClr>
                <a:schemeClr val="accent5">
                  <a:lumMod val="60000"/>
                  <a:lumOff val="40000"/>
                </a:schemeClr>
              </a:buClr>
              <a:buFont typeface="Wingdings" pitchFamily="2" charset="2"/>
              <a:buChar char="v"/>
            </a:pPr>
            <a:r>
              <a:rPr lang="en-US" sz="3200" dirty="0">
                <a:solidFill>
                  <a:schemeClr val="bg1"/>
                </a:solidFill>
              </a:rPr>
              <a:t> Disasters and extreme weather events are linked to higher rates of PTSD, depression, and anxiety (Stimpson et al. 2025).</a:t>
            </a:r>
          </a:p>
          <a:p>
            <a:pPr marL="285750" indent="-468630">
              <a:spcAft>
                <a:spcPts val="1200"/>
              </a:spcAft>
              <a:buClr>
                <a:schemeClr val="accent5">
                  <a:lumMod val="60000"/>
                  <a:lumOff val="40000"/>
                </a:schemeClr>
              </a:buClr>
              <a:buFont typeface="Wingdings" pitchFamily="2" charset="2"/>
              <a:buChar char="v"/>
            </a:pPr>
            <a:r>
              <a:rPr lang="en-US" sz="3200" dirty="0">
                <a:solidFill>
                  <a:schemeClr val="bg1"/>
                </a:solidFill>
              </a:rPr>
              <a:t> Heatwaves, droughts, and wildfires are tied to increases in cardiovascular, respiratory, and metabolic problems.</a:t>
            </a:r>
          </a:p>
          <a:p>
            <a:pPr marL="285750" indent="-468630">
              <a:spcAft>
                <a:spcPts val="1200"/>
              </a:spcAft>
              <a:buClr>
                <a:schemeClr val="accent5">
                  <a:lumMod val="60000"/>
                  <a:lumOff val="40000"/>
                </a:schemeClr>
              </a:buClr>
              <a:buFont typeface="Wingdings" pitchFamily="2" charset="2"/>
              <a:buChar char="v"/>
            </a:pPr>
            <a:r>
              <a:rPr lang="en-US" sz="3200" dirty="0">
                <a:solidFill>
                  <a:schemeClr val="bg1"/>
                </a:solidFill>
              </a:rPr>
              <a:t> Only a small portion of disaster-health research looks at how SDOH such as poverty, rural location, and ethnicity overlap</a:t>
            </a:r>
          </a:p>
          <a:p>
            <a:pPr marL="285750" indent="-468630">
              <a:spcAft>
                <a:spcPts val="1200"/>
              </a:spcAft>
              <a:buClr>
                <a:schemeClr val="accent5">
                  <a:lumMod val="60000"/>
                  <a:lumOff val="40000"/>
                </a:schemeClr>
              </a:buClr>
              <a:buFont typeface="Wingdings" pitchFamily="2" charset="2"/>
              <a:buChar char="v"/>
            </a:pPr>
            <a:r>
              <a:rPr lang="en-US" sz="3200" dirty="0">
                <a:solidFill>
                  <a:schemeClr val="bg1"/>
                </a:solidFill>
              </a:rPr>
              <a:t> Research focusing on the island of Moloka’i, rather than Maui County as a whole, is sparse. </a:t>
            </a:r>
          </a:p>
        </p:txBody>
      </p:sp>
      <p:pic>
        <p:nvPicPr>
          <p:cNvPr id="6" name="Audio 5">
            <a:extLst>
              <a:ext uri="{FF2B5EF4-FFF2-40B4-BE49-F238E27FC236}">
                <a16:creationId xmlns:a16="http://schemas.microsoft.com/office/drawing/2014/main" id="{2E5B435B-ECE2-9CAB-4913-F790115C21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58745162"/>
      </p:ext>
    </p:extLst>
  </p:cSld>
  <p:clrMapOvr>
    <a:masterClrMapping/>
  </p:clrMapOvr>
  <mc:AlternateContent xmlns:mc="http://schemas.openxmlformats.org/markup-compatibility/2006">
    <mc:Choice xmlns:p14="http://schemas.microsoft.com/office/powerpoint/2010/main" Requires="p14">
      <p:transition spd="slow" p14:dur="2000" advTm="79637"/>
    </mc:Choice>
    <mc:Fallback>
      <p:transition spd="slow" advTm="79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6CCC326-1AA6-FE5A-87D2-B47FCEF83A19}"/>
            </a:ext>
          </a:extLst>
        </p:cNvPr>
        <p:cNvGrpSpPr/>
        <p:nvPr/>
      </p:nvGrpSpPr>
      <p:grpSpPr>
        <a:xfrm>
          <a:off x="0" y="0"/>
          <a:ext cx="0" cy="0"/>
          <a:chOff x="0" y="0"/>
          <a:chExt cx="0" cy="0"/>
        </a:xfrm>
      </p:grpSpPr>
      <p:pic>
        <p:nvPicPr>
          <p:cNvPr id="10" name="Picture 9" descr="A big wave crashing with spray blowing up on the air">
            <a:extLst>
              <a:ext uri="{FF2B5EF4-FFF2-40B4-BE49-F238E27FC236}">
                <a16:creationId xmlns:a16="http://schemas.microsoft.com/office/drawing/2014/main" id="{2E79B147-C131-DD36-49AA-FD795E646273}"/>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7000" contrast="40000"/>
                    </a14:imgEffect>
                  </a14:imgLayer>
                </a14:imgProps>
              </a:ext>
              <a:ext uri="{28A0092B-C50C-407E-A947-70E740481C1C}">
                <a14:useLocalDpi xmlns:a14="http://schemas.microsoft.com/office/drawing/2010/main"/>
              </a:ext>
            </a:extLst>
          </a:blip>
          <a:stretch>
            <a:fillRect/>
          </a:stretch>
        </p:blipFill>
        <p:spPr>
          <a:xfrm>
            <a:off x="1" y="0"/>
            <a:ext cx="12192000" cy="6860692"/>
          </a:xfrm>
          <a:prstGeom prst="rect">
            <a:avLst/>
          </a:prstGeom>
        </p:spPr>
      </p:pic>
      <p:sp>
        <p:nvSpPr>
          <p:cNvPr id="5" name="TextBox 3">
            <a:extLst>
              <a:ext uri="{FF2B5EF4-FFF2-40B4-BE49-F238E27FC236}">
                <a16:creationId xmlns:a16="http://schemas.microsoft.com/office/drawing/2014/main" id="{2C941A1B-065A-75AB-5AA5-95FE87A80068}"/>
              </a:ext>
            </a:extLst>
          </p:cNvPr>
          <p:cNvSpPr txBox="1"/>
          <p:nvPr/>
        </p:nvSpPr>
        <p:spPr>
          <a:xfrm>
            <a:off x="4574721" y="235161"/>
            <a:ext cx="3042558" cy="615553"/>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4000" b="1" dirty="0">
                <a:solidFill>
                  <a:schemeClr val="bg1"/>
                </a:solidFill>
                <a:ea typeface="Barlow Ultra-Bold"/>
                <a:cs typeface="Barlow Ultra-Bold"/>
                <a:sym typeface="Barlow Ultra-Bold"/>
              </a:rPr>
              <a:t>Risk Matrix</a:t>
            </a:r>
          </a:p>
        </p:txBody>
      </p:sp>
      <p:sp>
        <p:nvSpPr>
          <p:cNvPr id="17" name="TextBox 16">
            <a:extLst>
              <a:ext uri="{FF2B5EF4-FFF2-40B4-BE49-F238E27FC236}">
                <a16:creationId xmlns:a16="http://schemas.microsoft.com/office/drawing/2014/main" id="{7392DD29-2F7E-BE51-4C10-7C8A3E7962B5}"/>
              </a:ext>
            </a:extLst>
          </p:cNvPr>
          <p:cNvSpPr txBox="1"/>
          <p:nvPr/>
        </p:nvSpPr>
        <p:spPr>
          <a:xfrm>
            <a:off x="6765183" y="2596727"/>
            <a:ext cx="5359648" cy="2846933"/>
          </a:xfrm>
          <a:prstGeom prst="rect">
            <a:avLst/>
          </a:prstGeom>
          <a:noFill/>
        </p:spPr>
        <p:txBody>
          <a:bodyPr wrap="square" rtlCol="0">
            <a:spAutoFit/>
          </a:bodyPr>
          <a:lstStyle/>
          <a:p>
            <a:pPr>
              <a:spcAft>
                <a:spcPts val="600"/>
              </a:spcAft>
            </a:pPr>
            <a:r>
              <a:rPr lang="en-US" b="1" dirty="0">
                <a:solidFill>
                  <a:schemeClr val="bg1"/>
                </a:solidFill>
              </a:rPr>
              <a:t>R1. Isolation of Molokaʻi during a disaster</a:t>
            </a:r>
            <a:r>
              <a:rPr lang="en-US" dirty="0">
                <a:solidFill>
                  <a:schemeClr val="bg1"/>
                </a:solidFill>
              </a:rPr>
              <a:t> </a:t>
            </a:r>
          </a:p>
          <a:p>
            <a:pPr>
              <a:spcAft>
                <a:spcPts val="600"/>
              </a:spcAft>
            </a:pPr>
            <a:r>
              <a:rPr lang="en-US" b="1" dirty="0">
                <a:solidFill>
                  <a:schemeClr val="bg1"/>
                </a:solidFill>
              </a:rPr>
              <a:t>R2. Hospital surge with limited acute beds</a:t>
            </a:r>
            <a:r>
              <a:rPr lang="en-US" dirty="0">
                <a:solidFill>
                  <a:schemeClr val="bg1"/>
                </a:solidFill>
              </a:rPr>
              <a:t> </a:t>
            </a:r>
          </a:p>
          <a:p>
            <a:pPr>
              <a:spcAft>
                <a:spcPts val="600"/>
              </a:spcAft>
            </a:pPr>
            <a:r>
              <a:rPr lang="en-US" b="1" dirty="0">
                <a:solidFill>
                  <a:schemeClr val="bg1"/>
                </a:solidFill>
              </a:rPr>
              <a:t>R3. Broadband or communication outage </a:t>
            </a:r>
          </a:p>
          <a:p>
            <a:pPr>
              <a:spcAft>
                <a:spcPts val="600"/>
              </a:spcAft>
            </a:pPr>
            <a:r>
              <a:rPr lang="en-US" b="1" dirty="0">
                <a:solidFill>
                  <a:schemeClr val="bg1"/>
                </a:solidFill>
              </a:rPr>
              <a:t>R4. Tsunami impact on coastal communities</a:t>
            </a:r>
          </a:p>
          <a:p>
            <a:pPr>
              <a:spcAft>
                <a:spcPts val="600"/>
              </a:spcAft>
            </a:pPr>
            <a:r>
              <a:rPr lang="en-US" b="1" dirty="0">
                <a:solidFill>
                  <a:schemeClr val="bg1"/>
                </a:solidFill>
              </a:rPr>
              <a:t>R5. Post-disaster influenza increase </a:t>
            </a:r>
          </a:p>
          <a:p>
            <a:pPr>
              <a:spcAft>
                <a:spcPts val="600"/>
              </a:spcAft>
            </a:pPr>
            <a:r>
              <a:rPr lang="en-US" b="1" dirty="0">
                <a:solidFill>
                  <a:schemeClr val="bg1"/>
                </a:solidFill>
              </a:rPr>
              <a:t>R6. Campylobacter outbreaks after disaster </a:t>
            </a:r>
          </a:p>
          <a:p>
            <a:pPr>
              <a:spcAft>
                <a:spcPts val="600"/>
              </a:spcAft>
            </a:pPr>
            <a:r>
              <a:rPr lang="en-US" b="1" dirty="0">
                <a:solidFill>
                  <a:schemeClr val="bg1"/>
                </a:solidFill>
              </a:rPr>
              <a:t>R7. Airport disruption affecting medical evacuations</a:t>
            </a:r>
          </a:p>
          <a:p>
            <a:pPr>
              <a:spcAft>
                <a:spcPts val="600"/>
              </a:spcAft>
            </a:pPr>
            <a:r>
              <a:rPr lang="en-US" b="1" dirty="0">
                <a:solidFill>
                  <a:schemeClr val="bg1"/>
                </a:solidFill>
              </a:rPr>
              <a:t>R8. Wildfire event overwhelming emergency response</a:t>
            </a:r>
            <a:endParaRPr lang="en-US" dirty="0">
              <a:solidFill>
                <a:schemeClr val="bg1"/>
              </a:solidFill>
            </a:endParaRPr>
          </a:p>
        </p:txBody>
      </p:sp>
      <p:pic>
        <p:nvPicPr>
          <p:cNvPr id="33" name="Picture 32">
            <a:extLst>
              <a:ext uri="{FF2B5EF4-FFF2-40B4-BE49-F238E27FC236}">
                <a16:creationId xmlns:a16="http://schemas.microsoft.com/office/drawing/2014/main" id="{EC2F915D-FF45-B2DA-C8E3-8FB53A3857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8976" y="886500"/>
            <a:ext cx="6353909" cy="5326635"/>
          </a:xfrm>
          <a:prstGeom prst="rect">
            <a:avLst/>
          </a:prstGeom>
        </p:spPr>
      </p:pic>
      <p:sp>
        <p:nvSpPr>
          <p:cNvPr id="40" name="Oval 39">
            <a:extLst>
              <a:ext uri="{FF2B5EF4-FFF2-40B4-BE49-F238E27FC236}">
                <a16:creationId xmlns:a16="http://schemas.microsoft.com/office/drawing/2014/main" id="{06F2EEF8-8786-EBF5-F67C-219CD9748231}"/>
              </a:ext>
            </a:extLst>
          </p:cNvPr>
          <p:cNvSpPr/>
          <p:nvPr/>
        </p:nvSpPr>
        <p:spPr>
          <a:xfrm>
            <a:off x="5905694" y="2651516"/>
            <a:ext cx="511911" cy="5365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t>R7</a:t>
            </a:r>
          </a:p>
        </p:txBody>
      </p:sp>
      <p:sp>
        <p:nvSpPr>
          <p:cNvPr id="41" name="Oval 40">
            <a:extLst>
              <a:ext uri="{FF2B5EF4-FFF2-40B4-BE49-F238E27FC236}">
                <a16:creationId xmlns:a16="http://schemas.microsoft.com/office/drawing/2014/main" id="{56BADC61-4B68-B07E-E106-811197C89EF1}"/>
              </a:ext>
            </a:extLst>
          </p:cNvPr>
          <p:cNvSpPr/>
          <p:nvPr/>
        </p:nvSpPr>
        <p:spPr>
          <a:xfrm>
            <a:off x="5501986" y="4039317"/>
            <a:ext cx="511911" cy="5365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t>R3</a:t>
            </a:r>
          </a:p>
        </p:txBody>
      </p:sp>
      <p:sp>
        <p:nvSpPr>
          <p:cNvPr id="42" name="Oval 41">
            <a:extLst>
              <a:ext uri="{FF2B5EF4-FFF2-40B4-BE49-F238E27FC236}">
                <a16:creationId xmlns:a16="http://schemas.microsoft.com/office/drawing/2014/main" id="{2857A5F9-DAA1-5BEE-C323-D6A8F7973953}"/>
              </a:ext>
            </a:extLst>
          </p:cNvPr>
          <p:cNvSpPr/>
          <p:nvPr/>
        </p:nvSpPr>
        <p:spPr>
          <a:xfrm>
            <a:off x="5259712" y="2657253"/>
            <a:ext cx="511911" cy="5365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t>R4</a:t>
            </a:r>
          </a:p>
        </p:txBody>
      </p:sp>
      <p:sp>
        <p:nvSpPr>
          <p:cNvPr id="43" name="Oval 42">
            <a:extLst>
              <a:ext uri="{FF2B5EF4-FFF2-40B4-BE49-F238E27FC236}">
                <a16:creationId xmlns:a16="http://schemas.microsoft.com/office/drawing/2014/main" id="{13601E42-F3B2-1EF4-0C0F-EE82044F1D3E}"/>
              </a:ext>
            </a:extLst>
          </p:cNvPr>
          <p:cNvSpPr/>
          <p:nvPr/>
        </p:nvSpPr>
        <p:spPr>
          <a:xfrm>
            <a:off x="3846540" y="2651517"/>
            <a:ext cx="511911" cy="5365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t>R6</a:t>
            </a:r>
          </a:p>
        </p:txBody>
      </p:sp>
      <p:sp>
        <p:nvSpPr>
          <p:cNvPr id="44" name="Oval 43">
            <a:extLst>
              <a:ext uri="{FF2B5EF4-FFF2-40B4-BE49-F238E27FC236}">
                <a16:creationId xmlns:a16="http://schemas.microsoft.com/office/drawing/2014/main" id="{2055D28E-1AD0-826F-96E1-AADB3DE4312F}"/>
              </a:ext>
            </a:extLst>
          </p:cNvPr>
          <p:cNvSpPr/>
          <p:nvPr/>
        </p:nvSpPr>
        <p:spPr>
          <a:xfrm>
            <a:off x="2142615" y="4070742"/>
            <a:ext cx="511911" cy="5365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t>R5</a:t>
            </a:r>
          </a:p>
        </p:txBody>
      </p:sp>
      <p:sp>
        <p:nvSpPr>
          <p:cNvPr id="45" name="Oval 44">
            <a:extLst>
              <a:ext uri="{FF2B5EF4-FFF2-40B4-BE49-F238E27FC236}">
                <a16:creationId xmlns:a16="http://schemas.microsoft.com/office/drawing/2014/main" id="{5798DB9E-18CF-95B2-D4D3-5E0EA3FF9AE2}"/>
              </a:ext>
            </a:extLst>
          </p:cNvPr>
          <p:cNvSpPr/>
          <p:nvPr/>
        </p:nvSpPr>
        <p:spPr>
          <a:xfrm>
            <a:off x="5119896" y="5421381"/>
            <a:ext cx="511911" cy="5365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t>R1</a:t>
            </a:r>
          </a:p>
        </p:txBody>
      </p:sp>
      <p:sp>
        <p:nvSpPr>
          <p:cNvPr id="46" name="Oval 45">
            <a:extLst>
              <a:ext uri="{FF2B5EF4-FFF2-40B4-BE49-F238E27FC236}">
                <a16:creationId xmlns:a16="http://schemas.microsoft.com/office/drawing/2014/main" id="{8CAA3A53-AA75-B2D1-2F8A-19730513A4A9}"/>
              </a:ext>
            </a:extLst>
          </p:cNvPr>
          <p:cNvSpPr/>
          <p:nvPr/>
        </p:nvSpPr>
        <p:spPr>
          <a:xfrm>
            <a:off x="3822862" y="5421381"/>
            <a:ext cx="511911" cy="5365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t>R2</a:t>
            </a:r>
          </a:p>
        </p:txBody>
      </p:sp>
      <p:sp>
        <p:nvSpPr>
          <p:cNvPr id="47" name="Oval 46">
            <a:extLst>
              <a:ext uri="{FF2B5EF4-FFF2-40B4-BE49-F238E27FC236}">
                <a16:creationId xmlns:a16="http://schemas.microsoft.com/office/drawing/2014/main" id="{7E537CBD-244A-4C08-A3CC-F3388A32EDE1}"/>
              </a:ext>
            </a:extLst>
          </p:cNvPr>
          <p:cNvSpPr/>
          <p:nvPr/>
        </p:nvSpPr>
        <p:spPr>
          <a:xfrm>
            <a:off x="5840044" y="5434668"/>
            <a:ext cx="511911" cy="5365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t>R8</a:t>
            </a:r>
          </a:p>
        </p:txBody>
      </p:sp>
      <p:sp>
        <p:nvSpPr>
          <p:cNvPr id="2" name="TextBox 1">
            <a:extLst>
              <a:ext uri="{FF2B5EF4-FFF2-40B4-BE49-F238E27FC236}">
                <a16:creationId xmlns:a16="http://schemas.microsoft.com/office/drawing/2014/main" id="{8F144FEC-3C3C-54B0-E3FE-9B375323A828}"/>
              </a:ext>
            </a:extLst>
          </p:cNvPr>
          <p:cNvSpPr txBox="1"/>
          <p:nvPr/>
        </p:nvSpPr>
        <p:spPr>
          <a:xfrm>
            <a:off x="2045924" y="6213656"/>
            <a:ext cx="2763898" cy="461665"/>
          </a:xfrm>
          <a:prstGeom prst="rect">
            <a:avLst/>
          </a:prstGeom>
          <a:noFill/>
        </p:spPr>
        <p:txBody>
          <a:bodyPr wrap="none" rtlCol="0">
            <a:spAutoFit/>
          </a:bodyPr>
          <a:lstStyle/>
          <a:p>
            <a:r>
              <a:rPr lang="en-US" sz="800" b="1" dirty="0">
                <a:solidFill>
                  <a:schemeClr val="bg1"/>
                </a:solidFill>
              </a:rPr>
              <a:t>Figure 10. Risk matrix of prioritized hazards for Maui County.</a:t>
            </a:r>
            <a:br>
              <a:rPr lang="en-US" sz="800" dirty="0">
                <a:solidFill>
                  <a:schemeClr val="bg1"/>
                </a:solidFill>
              </a:rPr>
            </a:br>
            <a:r>
              <a:rPr lang="en-US" sz="800" i="1" dirty="0">
                <a:solidFill>
                  <a:schemeClr val="bg1"/>
                </a:solidFill>
              </a:rPr>
              <a:t>Matrix created by the author to rank disaster risks.</a:t>
            </a:r>
            <a:br>
              <a:rPr lang="en-US" sz="800" dirty="0">
                <a:solidFill>
                  <a:schemeClr val="bg1"/>
                </a:solidFill>
              </a:rPr>
            </a:br>
            <a:r>
              <a:rPr lang="en-US" sz="800" b="1" dirty="0">
                <a:solidFill>
                  <a:schemeClr val="bg1"/>
                </a:solidFill>
              </a:rPr>
              <a:t>Source:</a:t>
            </a:r>
            <a:r>
              <a:rPr lang="en-US" sz="800" dirty="0">
                <a:solidFill>
                  <a:schemeClr val="bg1"/>
                </a:solidFill>
              </a:rPr>
              <a:t> McNeese, S. (2025).</a:t>
            </a:r>
          </a:p>
        </p:txBody>
      </p:sp>
      <p:pic>
        <p:nvPicPr>
          <p:cNvPr id="6" name="Audio 5">
            <a:extLst>
              <a:ext uri="{FF2B5EF4-FFF2-40B4-BE49-F238E27FC236}">
                <a16:creationId xmlns:a16="http://schemas.microsoft.com/office/drawing/2014/main" id="{BE9AF1F8-A99E-700B-81CF-056518DE98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81856520"/>
      </p:ext>
    </p:extLst>
  </p:cSld>
  <p:clrMapOvr>
    <a:masterClrMapping/>
  </p:clrMapOvr>
  <mc:AlternateContent xmlns:mc="http://schemas.openxmlformats.org/markup-compatibility/2006">
    <mc:Choice xmlns:p14="http://schemas.microsoft.com/office/powerpoint/2010/main" Requires="p14">
      <p:transition spd="slow" p14:dur="2000" advTm="329450"/>
    </mc:Choice>
    <mc:Fallback>
      <p:transition spd="slow" advTm="32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C9FB7FC-0E63-FFC5-05F9-191A41003680}"/>
            </a:ext>
          </a:extLst>
        </p:cNvPr>
        <p:cNvGrpSpPr/>
        <p:nvPr/>
      </p:nvGrpSpPr>
      <p:grpSpPr>
        <a:xfrm>
          <a:off x="0" y="0"/>
          <a:ext cx="0" cy="0"/>
          <a:chOff x="0" y="0"/>
          <a:chExt cx="0" cy="0"/>
        </a:xfrm>
      </p:grpSpPr>
      <p:pic>
        <p:nvPicPr>
          <p:cNvPr id="3" name="Picture 2" descr="Waterfall between large hills">
            <a:extLst>
              <a:ext uri="{FF2B5EF4-FFF2-40B4-BE49-F238E27FC236}">
                <a16:creationId xmlns:a16="http://schemas.microsoft.com/office/drawing/2014/main" id="{D39F59DF-DCA5-6F07-88EF-F2A2DAC179C9}"/>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52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66C9DD2-29D5-D825-E7AC-DABAD6A909F6}"/>
              </a:ext>
            </a:extLst>
          </p:cNvPr>
          <p:cNvSpPr txBox="1"/>
          <p:nvPr/>
        </p:nvSpPr>
        <p:spPr>
          <a:xfrm>
            <a:off x="4025900" y="220646"/>
            <a:ext cx="4140200" cy="615553"/>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4000" b="1" dirty="0">
                <a:solidFill>
                  <a:schemeClr val="bg1"/>
                </a:solidFill>
                <a:ea typeface="Barlow Ultra-Bold"/>
                <a:cs typeface="Barlow Ultra-Bold"/>
                <a:sym typeface="Barlow Ultra-Bold"/>
              </a:rPr>
              <a:t>Disaster Mitigation</a:t>
            </a:r>
          </a:p>
        </p:txBody>
      </p:sp>
      <p:sp>
        <p:nvSpPr>
          <p:cNvPr id="5" name="TextBox 4">
            <a:extLst>
              <a:ext uri="{FF2B5EF4-FFF2-40B4-BE49-F238E27FC236}">
                <a16:creationId xmlns:a16="http://schemas.microsoft.com/office/drawing/2014/main" id="{9CFE3D5A-A8D6-4E6D-685F-BAB1B9C08BDA}"/>
              </a:ext>
            </a:extLst>
          </p:cNvPr>
          <p:cNvSpPr txBox="1"/>
          <p:nvPr/>
        </p:nvSpPr>
        <p:spPr>
          <a:xfrm>
            <a:off x="725715" y="1393371"/>
            <a:ext cx="10818586" cy="4755148"/>
          </a:xfrm>
          <a:prstGeom prst="rect">
            <a:avLst/>
          </a:prstGeom>
          <a:solidFill>
            <a:schemeClr val="tx1">
              <a:alpha val="60000"/>
            </a:schemeClr>
          </a:solidFill>
          <a:effectLst>
            <a:softEdge rad="63500"/>
          </a:effectLst>
        </p:spPr>
        <p:txBody>
          <a:bodyPr wrap="square" rtlCol="0">
            <a:spAutoFit/>
          </a:bodyPr>
          <a:lstStyle/>
          <a:p>
            <a:pPr>
              <a:spcAft>
                <a:spcPts val="600"/>
              </a:spcAft>
            </a:pPr>
            <a:r>
              <a:rPr lang="en-US" sz="2000" b="1" dirty="0">
                <a:solidFill>
                  <a:schemeClr val="bg1"/>
                </a:solidFill>
              </a:rPr>
              <a:t>Strengthen Healthcare Readiness</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Pre-position medical supplies and emergency kits in high-risk and remote areas</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Deploy mobile healthcare units to extend reach when roads, airports, or ferries are disrupted</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Identify potential surge spaces (e.g., LTC/Specialty beds that can be temporarily converted)</a:t>
            </a:r>
            <a:br>
              <a:rPr lang="en-US" sz="2000" dirty="0">
                <a:solidFill>
                  <a:schemeClr val="bg1"/>
                </a:solidFill>
              </a:rPr>
            </a:br>
            <a:endParaRPr lang="en-US" sz="2000" dirty="0">
              <a:solidFill>
                <a:schemeClr val="bg1"/>
              </a:solidFill>
            </a:endParaRPr>
          </a:p>
          <a:p>
            <a:pPr>
              <a:spcAft>
                <a:spcPts val="600"/>
              </a:spcAft>
            </a:pPr>
            <a:r>
              <a:rPr lang="en-US" sz="2000" b="1" dirty="0">
                <a:solidFill>
                  <a:schemeClr val="bg1"/>
                </a:solidFill>
              </a:rPr>
              <a:t>Boost Community Resilience</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Build reliable communication channels: SMS alerts, radio broadcasts, and partnerships with community leaders</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Provide targeted outreach to high-SVI populations on preparedness, safe food/water practices, and evacuation procedures</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Coordinate with EMS, public health, and local hospitals for unified emergency operations</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Increase public campaigns for influenza vaccination, before the next disaster occurs</a:t>
            </a:r>
          </a:p>
          <a:p>
            <a:endParaRPr lang="en-US" dirty="0">
              <a:solidFill>
                <a:schemeClr val="bg1"/>
              </a:solidFill>
            </a:endParaRPr>
          </a:p>
        </p:txBody>
      </p:sp>
      <p:pic>
        <p:nvPicPr>
          <p:cNvPr id="6" name="Audio 5">
            <a:extLst>
              <a:ext uri="{FF2B5EF4-FFF2-40B4-BE49-F238E27FC236}">
                <a16:creationId xmlns:a16="http://schemas.microsoft.com/office/drawing/2014/main" id="{24F03747-2CB6-E180-036D-DB97571897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15399848"/>
      </p:ext>
    </p:extLst>
  </p:cSld>
  <p:clrMapOvr>
    <a:masterClrMapping/>
  </p:clrMapOvr>
  <mc:AlternateContent xmlns:mc="http://schemas.openxmlformats.org/markup-compatibility/2006">
    <mc:Choice xmlns:p14="http://schemas.microsoft.com/office/powerpoint/2010/main" Requires="p14">
      <p:transition spd="slow" p14:dur="2000" advTm="1532"/>
    </mc:Choice>
    <mc:Fallback>
      <p:transition spd="slow" advTm="1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963D5EE-9338-ACA1-1BAC-30AC9B7E8367}"/>
            </a:ext>
          </a:extLst>
        </p:cNvPr>
        <p:cNvGrpSpPr/>
        <p:nvPr/>
      </p:nvGrpSpPr>
      <p:grpSpPr>
        <a:xfrm>
          <a:off x="0" y="0"/>
          <a:ext cx="0" cy="0"/>
          <a:chOff x="0" y="0"/>
          <a:chExt cx="0" cy="0"/>
        </a:xfrm>
      </p:grpSpPr>
      <p:pic>
        <p:nvPicPr>
          <p:cNvPr id="25" name="Picture 24" descr="Great Barrier Reef in Australia">
            <a:extLst>
              <a:ext uri="{FF2B5EF4-FFF2-40B4-BE49-F238E27FC236}">
                <a16:creationId xmlns:a16="http://schemas.microsoft.com/office/drawing/2014/main" id="{2BC2B9EB-E1A7-4557-D984-D1767258900E}"/>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53000" contrast="40000"/>
                    </a14:imgEffect>
                  </a14:imgLayer>
                </a14:imgProps>
              </a:ext>
              <a:ext uri="{28A0092B-C50C-407E-A947-70E740481C1C}">
                <a14:useLocalDpi xmlns:a14="http://schemas.microsoft.com/office/drawing/2010/main"/>
              </a:ext>
            </a:extLst>
          </a:blip>
          <a:stretch>
            <a:fillRect/>
          </a:stretch>
        </p:blipFill>
        <p:spPr>
          <a:xfrm>
            <a:off x="0" y="0"/>
            <a:ext cx="12192000" cy="6860337"/>
          </a:xfrm>
          <a:prstGeom prst="rect">
            <a:avLst/>
          </a:prstGeom>
        </p:spPr>
      </p:pic>
      <p:sp>
        <p:nvSpPr>
          <p:cNvPr id="30" name="TextBox 3">
            <a:extLst>
              <a:ext uri="{FF2B5EF4-FFF2-40B4-BE49-F238E27FC236}">
                <a16:creationId xmlns:a16="http://schemas.microsoft.com/office/drawing/2014/main" id="{82120F75-CC35-9A11-21B9-03D29907C3C1}"/>
              </a:ext>
            </a:extLst>
          </p:cNvPr>
          <p:cNvSpPr txBox="1"/>
          <p:nvPr/>
        </p:nvSpPr>
        <p:spPr>
          <a:xfrm>
            <a:off x="3510643" y="181769"/>
            <a:ext cx="5170714" cy="615553"/>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4000" b="1" dirty="0">
                <a:solidFill>
                  <a:schemeClr val="bg1"/>
                </a:solidFill>
                <a:ea typeface="Barlow Ultra-Bold"/>
                <a:cs typeface="Barlow Ultra-Bold"/>
                <a:sym typeface="Barlow Ultra-Bold"/>
              </a:rPr>
              <a:t>Pre-Disaster Action Plan</a:t>
            </a:r>
          </a:p>
        </p:txBody>
      </p:sp>
      <p:sp>
        <p:nvSpPr>
          <p:cNvPr id="31" name="TextBox 30">
            <a:extLst>
              <a:ext uri="{FF2B5EF4-FFF2-40B4-BE49-F238E27FC236}">
                <a16:creationId xmlns:a16="http://schemas.microsoft.com/office/drawing/2014/main" id="{72672784-60CB-237B-4719-FAFAB8CDD4E3}"/>
              </a:ext>
            </a:extLst>
          </p:cNvPr>
          <p:cNvSpPr txBox="1"/>
          <p:nvPr/>
        </p:nvSpPr>
        <p:spPr>
          <a:xfrm>
            <a:off x="933450" y="979091"/>
            <a:ext cx="10325100" cy="5401479"/>
          </a:xfrm>
          <a:prstGeom prst="rect">
            <a:avLst/>
          </a:prstGeom>
          <a:solidFill>
            <a:schemeClr val="tx1">
              <a:alpha val="60000"/>
            </a:schemeClr>
          </a:solidFill>
          <a:effectLst>
            <a:softEdge rad="63500"/>
          </a:effectLst>
        </p:spPr>
        <p:txBody>
          <a:bodyPr wrap="square">
            <a:spAutoFit/>
          </a:bodyPr>
          <a:lstStyle/>
          <a:p>
            <a:pPr algn="ctr"/>
            <a:r>
              <a:rPr lang="en-US" sz="2400" b="1" dirty="0">
                <a:solidFill>
                  <a:schemeClr val="bg1"/>
                </a:solidFill>
              </a:rPr>
              <a:t>Priority Focus: Wildfire, Tsunami, Hospital Surge, Molokaʻi Isolation</a:t>
            </a:r>
          </a:p>
          <a:p>
            <a:pPr algn="ctr"/>
            <a:endParaRPr lang="en-US" dirty="0">
              <a:solidFill>
                <a:schemeClr val="bg1"/>
              </a:solidFill>
            </a:endParaRPr>
          </a:p>
          <a:p>
            <a:r>
              <a:rPr lang="en-US" b="1" dirty="0">
                <a:solidFill>
                  <a:schemeClr val="bg1"/>
                </a:solidFill>
              </a:rPr>
              <a:t>Vulnerability Assessment</a:t>
            </a:r>
            <a:endParaRPr lang="en-US" sz="1600" dirty="0">
              <a:solidFill>
                <a:schemeClr val="bg1"/>
              </a:solidFill>
            </a:endParaRPr>
          </a:p>
          <a:p>
            <a:pPr marL="285750" lvl="0" indent="-285750">
              <a:buClr>
                <a:schemeClr val="accent5">
                  <a:lumMod val="60000"/>
                  <a:lumOff val="40000"/>
                </a:schemeClr>
              </a:buClr>
              <a:buFont typeface="Wingdings" pitchFamily="2" charset="2"/>
              <a:buChar char="v"/>
            </a:pPr>
            <a:r>
              <a:rPr lang="en-US" dirty="0">
                <a:solidFill>
                  <a:schemeClr val="bg1"/>
                </a:solidFill>
              </a:rPr>
              <a:t>High-SVI communities on Molokaʻi, East Maui, and rural areas</a:t>
            </a:r>
          </a:p>
          <a:p>
            <a:pPr marL="285750" lvl="0" indent="-285750">
              <a:buClr>
                <a:schemeClr val="accent5">
                  <a:lumMod val="60000"/>
                  <a:lumOff val="40000"/>
                </a:schemeClr>
              </a:buClr>
              <a:buFont typeface="Wingdings" pitchFamily="2" charset="2"/>
              <a:buChar char="v"/>
            </a:pPr>
            <a:r>
              <a:rPr lang="en-US" dirty="0">
                <a:solidFill>
                  <a:schemeClr val="bg1"/>
                </a:solidFill>
              </a:rPr>
              <a:t>Limited acute care beds; transport-dependent islands; communication gaps</a:t>
            </a:r>
          </a:p>
          <a:p>
            <a:pPr marL="285750" lvl="0" indent="-285750">
              <a:spcAft>
                <a:spcPts val="600"/>
              </a:spcAft>
              <a:buClr>
                <a:schemeClr val="accent5">
                  <a:lumMod val="60000"/>
                  <a:lumOff val="40000"/>
                </a:schemeClr>
              </a:buClr>
              <a:buFont typeface="Wingdings" pitchFamily="2" charset="2"/>
              <a:buChar char="v"/>
            </a:pPr>
            <a:r>
              <a:rPr lang="en-US" dirty="0">
                <a:solidFill>
                  <a:schemeClr val="bg1"/>
                </a:solidFill>
              </a:rPr>
              <a:t>Identify at-risk populations</a:t>
            </a:r>
          </a:p>
          <a:p>
            <a:r>
              <a:rPr lang="en-US" b="1" dirty="0">
                <a:solidFill>
                  <a:schemeClr val="bg1"/>
                </a:solidFill>
              </a:rPr>
              <a:t>Risk Mitigation Strategies</a:t>
            </a:r>
            <a:endParaRPr lang="en-US" sz="1600" dirty="0">
              <a:solidFill>
                <a:schemeClr val="bg1"/>
              </a:solidFill>
            </a:endParaRPr>
          </a:p>
          <a:p>
            <a:pPr marL="285750" lvl="0" indent="-285750">
              <a:buClr>
                <a:schemeClr val="accent5">
                  <a:lumMod val="60000"/>
                  <a:lumOff val="40000"/>
                </a:schemeClr>
              </a:buClr>
              <a:buFont typeface="Wingdings" pitchFamily="2" charset="2"/>
              <a:buChar char="v"/>
            </a:pPr>
            <a:r>
              <a:rPr lang="en-US" dirty="0">
                <a:solidFill>
                  <a:schemeClr val="bg1"/>
                </a:solidFill>
              </a:rPr>
              <a:t>Pre-position supplies (PPE, medications, IV fluids) </a:t>
            </a:r>
          </a:p>
          <a:p>
            <a:pPr marL="285750" lvl="0" indent="-285750">
              <a:buClr>
                <a:schemeClr val="accent5">
                  <a:lumMod val="60000"/>
                  <a:lumOff val="40000"/>
                </a:schemeClr>
              </a:buClr>
              <a:buFont typeface="Wingdings" pitchFamily="2" charset="2"/>
              <a:buChar char="v"/>
            </a:pPr>
            <a:r>
              <a:rPr lang="en-US" dirty="0">
                <a:solidFill>
                  <a:schemeClr val="bg1"/>
                </a:solidFill>
              </a:rPr>
              <a:t>Identify and prepare surge beds and LTC-to-acute conversion spaces</a:t>
            </a:r>
          </a:p>
          <a:p>
            <a:pPr marL="285750" lvl="0" indent="-285750">
              <a:buClr>
                <a:schemeClr val="accent5">
                  <a:lumMod val="60000"/>
                  <a:lumOff val="40000"/>
                </a:schemeClr>
              </a:buClr>
              <a:buFont typeface="Wingdings" pitchFamily="2" charset="2"/>
              <a:buChar char="v"/>
            </a:pPr>
            <a:r>
              <a:rPr lang="en-US" dirty="0">
                <a:solidFill>
                  <a:schemeClr val="bg1"/>
                </a:solidFill>
              </a:rPr>
              <a:t>Develop mobile clinic model for Molokaʻi in event of isolating event</a:t>
            </a:r>
          </a:p>
          <a:p>
            <a:pPr marL="285750" lvl="0" indent="-285750">
              <a:spcAft>
                <a:spcPts val="600"/>
              </a:spcAft>
              <a:buClr>
                <a:schemeClr val="accent5">
                  <a:lumMod val="60000"/>
                  <a:lumOff val="40000"/>
                </a:schemeClr>
              </a:buClr>
              <a:buFont typeface="Wingdings" pitchFamily="2" charset="2"/>
              <a:buChar char="v"/>
            </a:pPr>
            <a:r>
              <a:rPr lang="en-US" dirty="0">
                <a:solidFill>
                  <a:schemeClr val="bg1"/>
                </a:solidFill>
              </a:rPr>
              <a:t>Strengthen food/water safety and pre-season flu outreach</a:t>
            </a:r>
          </a:p>
          <a:p>
            <a:pPr>
              <a:buClr>
                <a:schemeClr val="accent5">
                  <a:lumMod val="60000"/>
                  <a:lumOff val="40000"/>
                </a:schemeClr>
              </a:buClr>
            </a:pPr>
            <a:r>
              <a:rPr lang="en-US" b="1" dirty="0">
                <a:solidFill>
                  <a:schemeClr val="bg1"/>
                </a:solidFill>
              </a:rPr>
              <a:t>Emergency Response Coordination</a:t>
            </a:r>
            <a:endParaRPr lang="en-US" sz="1600" dirty="0">
              <a:solidFill>
                <a:schemeClr val="bg1"/>
              </a:solidFill>
            </a:endParaRPr>
          </a:p>
          <a:p>
            <a:pPr marL="285750" lvl="0" indent="-285750">
              <a:buClr>
                <a:schemeClr val="accent5">
                  <a:lumMod val="60000"/>
                  <a:lumOff val="40000"/>
                </a:schemeClr>
              </a:buClr>
              <a:buFont typeface="Wingdings" pitchFamily="2" charset="2"/>
              <a:buChar char="v"/>
            </a:pPr>
            <a:r>
              <a:rPr lang="en-US" dirty="0">
                <a:solidFill>
                  <a:schemeClr val="bg1"/>
                </a:solidFill>
              </a:rPr>
              <a:t>Coordinate with stakeholders </a:t>
            </a:r>
          </a:p>
          <a:p>
            <a:pPr marL="285750" lvl="0" indent="-285750">
              <a:spcAft>
                <a:spcPts val="600"/>
              </a:spcAft>
              <a:buClr>
                <a:schemeClr val="accent5">
                  <a:lumMod val="60000"/>
                  <a:lumOff val="40000"/>
                </a:schemeClr>
              </a:buClr>
              <a:buFont typeface="Wingdings" pitchFamily="2" charset="2"/>
              <a:buChar char="v"/>
            </a:pPr>
            <a:r>
              <a:rPr lang="en-US" dirty="0">
                <a:solidFill>
                  <a:schemeClr val="bg1"/>
                </a:solidFill>
              </a:rPr>
              <a:t>Integrate alternate-care sites and evacuation/shelter partners into planning</a:t>
            </a:r>
          </a:p>
          <a:p>
            <a:pPr>
              <a:buClr>
                <a:schemeClr val="accent5">
                  <a:lumMod val="60000"/>
                  <a:lumOff val="40000"/>
                </a:schemeClr>
              </a:buClr>
            </a:pPr>
            <a:r>
              <a:rPr lang="en-US" b="1" dirty="0">
                <a:solidFill>
                  <a:schemeClr val="bg1"/>
                </a:solidFill>
              </a:rPr>
              <a:t>Communication Plan</a:t>
            </a:r>
            <a:endParaRPr lang="en-US" sz="1600" dirty="0">
              <a:solidFill>
                <a:schemeClr val="bg1"/>
              </a:solidFill>
            </a:endParaRPr>
          </a:p>
          <a:p>
            <a:pPr marL="285750" lvl="0" indent="-285750">
              <a:buClr>
                <a:schemeClr val="accent5">
                  <a:lumMod val="60000"/>
                  <a:lumOff val="40000"/>
                </a:schemeClr>
              </a:buClr>
              <a:buFont typeface="Wingdings" pitchFamily="2" charset="2"/>
              <a:buChar char="v"/>
            </a:pPr>
            <a:r>
              <a:rPr lang="en-US" dirty="0">
                <a:solidFill>
                  <a:schemeClr val="bg1"/>
                </a:solidFill>
              </a:rPr>
              <a:t>Redundant alerts: explore SMS/radio/in-person outreach</a:t>
            </a:r>
          </a:p>
          <a:p>
            <a:pPr marL="285750" lvl="0" indent="-285750">
              <a:buClr>
                <a:schemeClr val="accent5">
                  <a:lumMod val="60000"/>
                  <a:lumOff val="40000"/>
                </a:schemeClr>
              </a:buClr>
              <a:buFont typeface="Wingdings" pitchFamily="2" charset="2"/>
              <a:buChar char="v"/>
            </a:pPr>
            <a:r>
              <a:rPr lang="en-US" dirty="0">
                <a:solidFill>
                  <a:schemeClr val="bg1"/>
                </a:solidFill>
              </a:rPr>
              <a:t>Partner with Molokaʻi leaders for culturally aligned messaging</a:t>
            </a:r>
          </a:p>
          <a:p>
            <a:pPr marL="285750" lvl="0" indent="-285750">
              <a:buClr>
                <a:schemeClr val="accent5">
                  <a:lumMod val="60000"/>
                  <a:lumOff val="40000"/>
                </a:schemeClr>
              </a:buClr>
              <a:buFont typeface="Wingdings" pitchFamily="2" charset="2"/>
              <a:buChar char="v"/>
            </a:pPr>
            <a:r>
              <a:rPr lang="en-US" dirty="0">
                <a:solidFill>
                  <a:schemeClr val="bg1"/>
                </a:solidFill>
              </a:rPr>
              <a:t>Target high-SVI communities with plain-language updates</a:t>
            </a:r>
          </a:p>
        </p:txBody>
      </p:sp>
      <p:pic>
        <p:nvPicPr>
          <p:cNvPr id="5" name="Audio 4">
            <a:extLst>
              <a:ext uri="{FF2B5EF4-FFF2-40B4-BE49-F238E27FC236}">
                <a16:creationId xmlns:a16="http://schemas.microsoft.com/office/drawing/2014/main" id="{74D5EE95-CEDD-7015-E03F-351E86E03A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00988481"/>
      </p:ext>
    </p:extLst>
  </p:cSld>
  <p:clrMapOvr>
    <a:masterClrMapping/>
  </p:clrMapOvr>
  <mc:AlternateContent xmlns:mc="http://schemas.openxmlformats.org/markup-compatibility/2006">
    <mc:Choice xmlns:p14="http://schemas.microsoft.com/office/powerpoint/2010/main" Requires="p14">
      <p:transition spd="slow" p14:dur="2000" advTm="175034"/>
    </mc:Choice>
    <mc:Fallback>
      <p:transition spd="slow" advTm="175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973B115-8CA4-08F5-F1BC-912C6E0FFE1D}"/>
            </a:ext>
          </a:extLst>
        </p:cNvPr>
        <p:cNvGrpSpPr/>
        <p:nvPr/>
      </p:nvGrpSpPr>
      <p:grpSpPr>
        <a:xfrm>
          <a:off x="0" y="0"/>
          <a:ext cx="0" cy="0"/>
          <a:chOff x="0" y="0"/>
          <a:chExt cx="0" cy="0"/>
        </a:xfrm>
      </p:grpSpPr>
      <p:pic>
        <p:nvPicPr>
          <p:cNvPr id="25" name="Picture 24" descr="Great Barrier Reef in Australia">
            <a:extLst>
              <a:ext uri="{FF2B5EF4-FFF2-40B4-BE49-F238E27FC236}">
                <a16:creationId xmlns:a16="http://schemas.microsoft.com/office/drawing/2014/main" id="{67B58B43-10F3-79D4-947A-23211000855D}"/>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53000" contrast="40000"/>
                    </a14:imgEffect>
                  </a14:imgLayer>
                </a14:imgProps>
              </a:ext>
              <a:ext uri="{28A0092B-C50C-407E-A947-70E740481C1C}">
                <a14:useLocalDpi xmlns:a14="http://schemas.microsoft.com/office/drawing/2010/main"/>
              </a:ext>
            </a:extLst>
          </a:blip>
          <a:stretch>
            <a:fillRect/>
          </a:stretch>
        </p:blipFill>
        <p:spPr>
          <a:xfrm>
            <a:off x="0" y="0"/>
            <a:ext cx="12192000" cy="6860337"/>
          </a:xfrm>
          <a:prstGeom prst="rect">
            <a:avLst/>
          </a:prstGeom>
        </p:spPr>
      </p:pic>
      <p:sp>
        <p:nvSpPr>
          <p:cNvPr id="30" name="TextBox 3">
            <a:extLst>
              <a:ext uri="{FF2B5EF4-FFF2-40B4-BE49-F238E27FC236}">
                <a16:creationId xmlns:a16="http://schemas.microsoft.com/office/drawing/2014/main" id="{C14F1FEA-8B88-6FEC-9DF2-CCBF2CE7D6E4}"/>
              </a:ext>
            </a:extLst>
          </p:cNvPr>
          <p:cNvSpPr txBox="1"/>
          <p:nvPr/>
        </p:nvSpPr>
        <p:spPr>
          <a:xfrm>
            <a:off x="3510643" y="264190"/>
            <a:ext cx="5170714" cy="615553"/>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4000" b="1" dirty="0">
                <a:solidFill>
                  <a:schemeClr val="bg1"/>
                </a:solidFill>
                <a:ea typeface="Barlow Ultra-Bold"/>
                <a:cs typeface="Barlow Ultra-Bold"/>
                <a:sym typeface="Barlow Ultra-Bold"/>
              </a:rPr>
              <a:t>Pre-Disaster Flowchart</a:t>
            </a:r>
          </a:p>
        </p:txBody>
      </p:sp>
      <p:pic>
        <p:nvPicPr>
          <p:cNvPr id="3" name="Picture 2">
            <a:extLst>
              <a:ext uri="{FF2B5EF4-FFF2-40B4-BE49-F238E27FC236}">
                <a16:creationId xmlns:a16="http://schemas.microsoft.com/office/drawing/2014/main" id="{0A106674-42CC-FA45-0BFD-C2D9186242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2090" y="1994833"/>
            <a:ext cx="10907819" cy="3466167"/>
          </a:xfrm>
          <a:prstGeom prst="rect">
            <a:avLst/>
          </a:prstGeom>
        </p:spPr>
      </p:pic>
      <p:sp>
        <p:nvSpPr>
          <p:cNvPr id="2" name="TextBox 1">
            <a:extLst>
              <a:ext uri="{FF2B5EF4-FFF2-40B4-BE49-F238E27FC236}">
                <a16:creationId xmlns:a16="http://schemas.microsoft.com/office/drawing/2014/main" id="{5F77B5C1-6B35-F93C-0FBD-36E3E706B25E}"/>
              </a:ext>
            </a:extLst>
          </p:cNvPr>
          <p:cNvSpPr txBox="1"/>
          <p:nvPr/>
        </p:nvSpPr>
        <p:spPr>
          <a:xfrm>
            <a:off x="3408679" y="5569771"/>
            <a:ext cx="5374640" cy="215444"/>
          </a:xfrm>
          <a:prstGeom prst="rect">
            <a:avLst/>
          </a:prstGeom>
          <a:noFill/>
        </p:spPr>
        <p:txBody>
          <a:bodyPr wrap="square" rtlCol="0">
            <a:spAutoFit/>
          </a:bodyPr>
          <a:lstStyle/>
          <a:p>
            <a:pPr algn="ctr"/>
            <a:r>
              <a:rPr lang="en-US" sz="800" b="1" dirty="0">
                <a:solidFill>
                  <a:schemeClr val="bg1"/>
                </a:solidFill>
              </a:rPr>
              <a:t>Figure 11. Pre-disaster action plan workflow. </a:t>
            </a:r>
            <a:r>
              <a:rPr lang="en-US" sz="800" i="1" dirty="0">
                <a:solidFill>
                  <a:schemeClr val="bg1"/>
                </a:solidFill>
              </a:rPr>
              <a:t>Flowchart created by the author using </a:t>
            </a:r>
            <a:r>
              <a:rPr lang="en-US" sz="800" i="1" dirty="0" err="1">
                <a:solidFill>
                  <a:schemeClr val="bg1"/>
                </a:solidFill>
              </a:rPr>
              <a:t>LucidChart</a:t>
            </a:r>
            <a:r>
              <a:rPr lang="en-US" sz="800" i="1" dirty="0">
                <a:solidFill>
                  <a:schemeClr val="bg1"/>
                </a:solidFill>
              </a:rPr>
              <a:t>. </a:t>
            </a:r>
            <a:r>
              <a:rPr lang="en-US" sz="800" b="1" dirty="0">
                <a:solidFill>
                  <a:schemeClr val="bg1"/>
                </a:solidFill>
              </a:rPr>
              <a:t>Source:</a:t>
            </a:r>
            <a:r>
              <a:rPr lang="en-US" sz="800" dirty="0">
                <a:solidFill>
                  <a:schemeClr val="bg1"/>
                </a:solidFill>
              </a:rPr>
              <a:t> McNeese, S. (2025).</a:t>
            </a:r>
          </a:p>
        </p:txBody>
      </p:sp>
      <p:pic>
        <p:nvPicPr>
          <p:cNvPr id="6" name="Audio 5">
            <a:extLst>
              <a:ext uri="{FF2B5EF4-FFF2-40B4-BE49-F238E27FC236}">
                <a16:creationId xmlns:a16="http://schemas.microsoft.com/office/drawing/2014/main" id="{0BF1DD4C-A018-D982-3518-4136B21501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93851562"/>
      </p:ext>
    </p:extLst>
  </p:cSld>
  <p:clrMapOvr>
    <a:masterClrMapping/>
  </p:clrMapOvr>
  <mc:AlternateContent xmlns:mc="http://schemas.openxmlformats.org/markup-compatibility/2006">
    <mc:Choice xmlns:p14="http://schemas.microsoft.com/office/powerpoint/2010/main" Requires="p14">
      <p:transition spd="slow" p14:dur="2000" advTm="35394"/>
    </mc:Choice>
    <mc:Fallback>
      <p:transition spd="slow" advTm="35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6DD3936-10AF-3D18-2132-87A8B544EE58}"/>
            </a:ext>
          </a:extLst>
        </p:cNvPr>
        <p:cNvGrpSpPr/>
        <p:nvPr/>
      </p:nvGrpSpPr>
      <p:grpSpPr>
        <a:xfrm>
          <a:off x="0" y="0"/>
          <a:ext cx="0" cy="0"/>
          <a:chOff x="0" y="0"/>
          <a:chExt cx="0" cy="0"/>
        </a:xfrm>
      </p:grpSpPr>
      <p:pic>
        <p:nvPicPr>
          <p:cNvPr id="3" name="Picture 2" descr="Frangipani flower">
            <a:extLst>
              <a:ext uri="{FF2B5EF4-FFF2-40B4-BE49-F238E27FC236}">
                <a16:creationId xmlns:a16="http://schemas.microsoft.com/office/drawing/2014/main" id="{DC6DB0A0-9420-5829-0F28-E6F8189E13CF}"/>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2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extBox 3">
            <a:extLst>
              <a:ext uri="{FF2B5EF4-FFF2-40B4-BE49-F238E27FC236}">
                <a16:creationId xmlns:a16="http://schemas.microsoft.com/office/drawing/2014/main" id="{E8ACEDB9-97F6-E9F9-B3B0-3F76871A4BDB}"/>
              </a:ext>
            </a:extLst>
          </p:cNvPr>
          <p:cNvSpPr txBox="1"/>
          <p:nvPr/>
        </p:nvSpPr>
        <p:spPr>
          <a:xfrm>
            <a:off x="4727121" y="187990"/>
            <a:ext cx="2737757" cy="615553"/>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4000" b="1" dirty="0">
                <a:solidFill>
                  <a:schemeClr val="bg1"/>
                </a:solidFill>
                <a:ea typeface="Barlow Ultra-Bold"/>
                <a:cs typeface="Barlow Ultra-Bold"/>
                <a:sym typeface="Barlow Ultra-Bold"/>
              </a:rPr>
              <a:t>Summary</a:t>
            </a:r>
          </a:p>
        </p:txBody>
      </p:sp>
      <p:sp>
        <p:nvSpPr>
          <p:cNvPr id="2" name="TextBox 1">
            <a:extLst>
              <a:ext uri="{FF2B5EF4-FFF2-40B4-BE49-F238E27FC236}">
                <a16:creationId xmlns:a16="http://schemas.microsoft.com/office/drawing/2014/main" id="{44D5AF89-C747-E59D-FFBD-7B0594E5BF7C}"/>
              </a:ext>
            </a:extLst>
          </p:cNvPr>
          <p:cNvSpPr txBox="1"/>
          <p:nvPr/>
        </p:nvSpPr>
        <p:spPr>
          <a:xfrm>
            <a:off x="1416677" y="1223493"/>
            <a:ext cx="9710670" cy="4893647"/>
          </a:xfrm>
          <a:prstGeom prst="rect">
            <a:avLst/>
          </a:prstGeom>
          <a:solidFill>
            <a:schemeClr val="tx1">
              <a:alpha val="60000"/>
            </a:schemeClr>
          </a:solidFill>
          <a:effectLst>
            <a:softEdge rad="63500"/>
          </a:effectLst>
        </p:spPr>
        <p:txBody>
          <a:bodyPr wrap="square" rtlCol="0">
            <a:spAutoFit/>
          </a:bodyPr>
          <a:lstStyle/>
          <a:p>
            <a:r>
              <a:rPr lang="en-US" sz="2400" dirty="0">
                <a:solidFill>
                  <a:schemeClr val="bg1"/>
                </a:solidFill>
              </a:rPr>
              <a:t>	Maui County faces a unique combination of geographic isolation, uneven healthcare capacity, and high social vulnerability, especially on Molokaʻi, which all elevate risk during major disasters. This assessment brought those gaps to light by identifying where resources and data are limited, which populations are most at risk, and how hazards like wildfires, tsunamis, and disease outbreaks intersect with these vulnerabilities. The Pre-Disaster Action Plan strengthens community readiness by targeting mitigation strategies, coordinated communication, and surge planning that supports a more resilient and equitable response. While this project provides a solid foundation, there is far more that could be explored with additional time, particularly deeper Molokaʻi-specific research expanding to include the tiny county of </a:t>
            </a:r>
            <a:r>
              <a:rPr lang="en-US" sz="2400" dirty="0">
                <a:solidFill>
                  <a:schemeClr val="bg1"/>
                </a:solidFill>
                <a:latin typeface="Calibri" panose="020F0502020204030204" pitchFamily="34" charset="0"/>
                <a:cs typeface="Calibri" panose="020F0502020204030204" pitchFamily="34" charset="0"/>
              </a:rPr>
              <a:t>Kalawao, which shares the island</a:t>
            </a:r>
            <a:r>
              <a:rPr lang="en-US" sz="2400" dirty="0">
                <a:solidFill>
                  <a:schemeClr val="bg1"/>
                </a:solidFill>
              </a:rPr>
              <a:t>. Expanding this work could one day grow into a meaningful doctoral project. </a:t>
            </a:r>
          </a:p>
        </p:txBody>
      </p:sp>
      <p:pic>
        <p:nvPicPr>
          <p:cNvPr id="6" name="Audio 5">
            <a:extLst>
              <a:ext uri="{FF2B5EF4-FFF2-40B4-BE49-F238E27FC236}">
                <a16:creationId xmlns:a16="http://schemas.microsoft.com/office/drawing/2014/main" id="{E9130D1C-8C77-B75B-4715-ACFE7BF32F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72166586"/>
      </p:ext>
    </p:extLst>
  </p:cSld>
  <p:clrMapOvr>
    <a:masterClrMapping/>
  </p:clrMapOvr>
  <mc:AlternateContent xmlns:mc="http://schemas.openxmlformats.org/markup-compatibility/2006">
    <mc:Choice xmlns:p14="http://schemas.microsoft.com/office/powerpoint/2010/main" Requires="p14">
      <p:transition spd="slow" p14:dur="2000" advTm="67178"/>
    </mc:Choice>
    <mc:Fallback>
      <p:transition spd="slow" advTm="67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75B6-3E52-F0E2-4508-71FC1C867145}"/>
              </a:ext>
            </a:extLst>
          </p:cNvPr>
          <p:cNvSpPr>
            <a:spLocks noGrp="1"/>
          </p:cNvSpPr>
          <p:nvPr>
            <p:ph type="title"/>
          </p:nvPr>
        </p:nvSpPr>
        <p:spPr/>
        <p:txBody>
          <a:bodyPr/>
          <a:lstStyle/>
          <a:p>
            <a:endParaRPr lang="en-US"/>
          </a:p>
        </p:txBody>
      </p:sp>
      <p:pic>
        <p:nvPicPr>
          <p:cNvPr id="5" name="Content Placeholder 4" descr="Close-up of a red flower with water drops">
            <a:extLst>
              <a:ext uri="{FF2B5EF4-FFF2-40B4-BE49-F238E27FC236}">
                <a16:creationId xmlns:a16="http://schemas.microsoft.com/office/drawing/2014/main" id="{80100B25-33E0-28A3-8FF5-B618E150B421}"/>
              </a:ext>
            </a:extLst>
          </p:cNvPr>
          <p:cNvPicPr>
            <a:picLocks noGrp="1" noChangeAspect="1"/>
          </p:cNvPicPr>
          <p:nvPr>
            <p:ph idx="1"/>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4715" y="8277"/>
            <a:ext cx="12177285" cy="6849723"/>
          </a:xfrm>
          <a:solidFill>
            <a:schemeClr val="tx1"/>
          </a:solidFill>
        </p:spPr>
      </p:pic>
      <p:sp>
        <p:nvSpPr>
          <p:cNvPr id="6" name="TextBox 3">
            <a:extLst>
              <a:ext uri="{FF2B5EF4-FFF2-40B4-BE49-F238E27FC236}">
                <a16:creationId xmlns:a16="http://schemas.microsoft.com/office/drawing/2014/main" id="{DCDA0738-2A2D-8130-67A0-885928B57AA0}"/>
              </a:ext>
            </a:extLst>
          </p:cNvPr>
          <p:cNvSpPr txBox="1"/>
          <p:nvPr/>
        </p:nvSpPr>
        <p:spPr>
          <a:xfrm>
            <a:off x="3300185" y="365125"/>
            <a:ext cx="5591629" cy="615553"/>
          </a:xfrm>
          <a:prstGeom prst="rect">
            <a:avLst/>
          </a:prstGeom>
          <a:solidFill>
            <a:schemeClr val="tx1">
              <a:alpha val="60000"/>
            </a:schemeClr>
          </a:solidFill>
          <a:effectLst>
            <a:softEdge rad="63500"/>
          </a:effectLst>
        </p:spPr>
        <p:txBody>
          <a:bodyPr wrap="square" lIns="0" tIns="0" rIns="0" bIns="0" rtlCol="0" anchor="t">
            <a:spAutoFit/>
          </a:bodyPr>
          <a:lstStyle/>
          <a:p>
            <a:pPr algn="ctr">
              <a:spcBef>
                <a:spcPct val="0"/>
              </a:spcBef>
            </a:pPr>
            <a:r>
              <a:rPr lang="en-US" sz="4000" b="1" dirty="0">
                <a:solidFill>
                  <a:schemeClr val="bg1"/>
                </a:solidFill>
                <a:ea typeface="Barlow Ultra-Bold"/>
                <a:cs typeface="Barlow Ultra-Bold"/>
                <a:sym typeface="Barlow Ultra-Bold"/>
              </a:rPr>
              <a:t>Generative AI Attestation</a:t>
            </a:r>
          </a:p>
        </p:txBody>
      </p:sp>
      <p:sp>
        <p:nvSpPr>
          <p:cNvPr id="7" name="TextBox 6">
            <a:extLst>
              <a:ext uri="{FF2B5EF4-FFF2-40B4-BE49-F238E27FC236}">
                <a16:creationId xmlns:a16="http://schemas.microsoft.com/office/drawing/2014/main" id="{9BA4E0D6-4D1B-73EF-F38B-54FA62E7994C}"/>
              </a:ext>
            </a:extLst>
          </p:cNvPr>
          <p:cNvSpPr txBox="1"/>
          <p:nvPr/>
        </p:nvSpPr>
        <p:spPr>
          <a:xfrm>
            <a:off x="1020585" y="1337526"/>
            <a:ext cx="10150828" cy="5122941"/>
          </a:xfrm>
          <a:prstGeom prst="rect">
            <a:avLst/>
          </a:prstGeom>
          <a:solidFill>
            <a:schemeClr val="tx1">
              <a:alpha val="60000"/>
            </a:schemeClr>
          </a:solidFill>
          <a:effectLst>
            <a:softEdge rad="63500"/>
          </a:effectLst>
        </p:spPr>
        <p:txBody>
          <a:bodyPr wrap="square" rtlCol="0">
            <a:spAutoFit/>
          </a:bodyPr>
          <a:lstStyle/>
          <a:p>
            <a:pPr>
              <a:lnSpc>
                <a:spcPct val="150000"/>
              </a:lnSpc>
            </a:pPr>
            <a:r>
              <a:rPr lang="en-US" sz="2000" dirty="0">
                <a:solidFill>
                  <a:schemeClr val="bg1"/>
                </a:solidFill>
              </a:rPr>
              <a:t>     	I attest that I used a generative AI tool in accordance with course guidelines and assignment-specific permissions. I used ChatGPT (OpenAI, 2025) on November 13, 2025 and November 19, 2025, for the purpose of generating one-sentence summaries for my disaster timeline, assisting with data set analysis, translating PDF data into Excel tables, and comparing my assignment with the rubric. The prompt(s) used included: “Help me generate a one-sentence summary for each disaster,” “Convert this campylobacteriosis row into an excel table with two rows labeled Resident and Non-Resident, with the years along the top,” and “Help me extract information from this hazard mitigation plan to create a Pre-Disaster Action Plan specifically for Maui County.”</a:t>
            </a:r>
          </a:p>
          <a:p>
            <a:pPr>
              <a:lnSpc>
                <a:spcPct val="150000"/>
              </a:lnSpc>
            </a:pPr>
            <a:r>
              <a:rPr lang="en-US" sz="2000" dirty="0">
                <a:solidFill>
                  <a:schemeClr val="bg1"/>
                </a:solidFill>
              </a:rPr>
              <a:t>	 All AI-generated content was critically reviewed, edited, and appropriately integrated with my own academic and clinical reasoning.</a:t>
            </a:r>
            <a:r>
              <a:rPr lang="en-US" sz="2000" dirty="0">
                <a:solidFill>
                  <a:schemeClr val="bg1"/>
                </a:solidFill>
                <a:effectLst/>
              </a:rPr>
              <a:t> </a:t>
            </a:r>
            <a:endParaRPr lang="en-US" sz="2000" dirty="0">
              <a:solidFill>
                <a:schemeClr val="bg1"/>
              </a:solidFill>
            </a:endParaRPr>
          </a:p>
        </p:txBody>
      </p:sp>
      <p:pic>
        <p:nvPicPr>
          <p:cNvPr id="12" name="Audio 11">
            <a:extLst>
              <a:ext uri="{FF2B5EF4-FFF2-40B4-BE49-F238E27FC236}">
                <a16:creationId xmlns:a16="http://schemas.microsoft.com/office/drawing/2014/main" id="{B9B9769E-D81A-919C-484B-3500D48B07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93056695"/>
      </p:ext>
    </p:extLst>
  </p:cSld>
  <p:clrMapOvr>
    <a:masterClrMapping/>
  </p:clrMapOvr>
  <mc:AlternateContent xmlns:mc="http://schemas.openxmlformats.org/markup-compatibility/2006">
    <mc:Choice xmlns:p14="http://schemas.microsoft.com/office/powerpoint/2010/main" Requires="p14">
      <p:transition spd="slow" p14:dur="2000" advTm="47837"/>
    </mc:Choice>
    <mc:Fallback>
      <p:transition spd="slow" advTm="4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21CD20A-B8C5-C783-3DD1-56FA12EAF2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4227B-1074-0188-2533-43E90093E04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9F497D9-A8B4-4690-792C-1D099B13865F}"/>
              </a:ext>
            </a:extLst>
          </p:cNvPr>
          <p:cNvSpPr>
            <a:spLocks noGrp="1"/>
          </p:cNvSpPr>
          <p:nvPr>
            <p:ph type="subTitle" idx="1"/>
          </p:nvPr>
        </p:nvSpPr>
        <p:spPr/>
        <p:txBody>
          <a:bodyPr/>
          <a:lstStyle/>
          <a:p>
            <a:endParaRPr lang="en-US"/>
          </a:p>
        </p:txBody>
      </p:sp>
      <p:pic>
        <p:nvPicPr>
          <p:cNvPr id="4" name="Picture 3" descr="Mountainside detail of Oahu's landscape">
            <a:extLst>
              <a:ext uri="{FF2B5EF4-FFF2-40B4-BE49-F238E27FC236}">
                <a16:creationId xmlns:a16="http://schemas.microsoft.com/office/drawing/2014/main" id="{1EFA07C4-B10F-9F80-76F8-3B2E7A7A515A}"/>
              </a:ext>
            </a:extLst>
          </p:cNvPr>
          <p:cNvPicPr>
            <a:picLocks noChangeAspect="1"/>
          </p:cNvPicPr>
          <p:nvPr/>
        </p:nvPicPr>
        <p:blipFill>
          <a:blip r:embed="rId5" cstate="email">
            <a:alphaModFix/>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8" name="Content Placeholder 2">
            <a:extLst>
              <a:ext uri="{FF2B5EF4-FFF2-40B4-BE49-F238E27FC236}">
                <a16:creationId xmlns:a16="http://schemas.microsoft.com/office/drawing/2014/main" id="{9CE63DB2-4177-02AF-2220-3BCB355EE96C}"/>
              </a:ext>
            </a:extLst>
          </p:cNvPr>
          <p:cNvSpPr txBox="1">
            <a:spLocks/>
          </p:cNvSpPr>
          <p:nvPr/>
        </p:nvSpPr>
        <p:spPr>
          <a:xfrm>
            <a:off x="165100" y="821686"/>
            <a:ext cx="11836400" cy="5830182"/>
          </a:xfrm>
          <a:prstGeom prst="rect">
            <a:avLst/>
          </a:prstGeom>
          <a:solidFill>
            <a:schemeClr val="tx1">
              <a:alpha val="78000"/>
            </a:schemeClr>
          </a:solidFill>
          <a:effectLst>
            <a:softEdge rad="63500"/>
          </a:effectLst>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Agency for Toxic Substances and Disease Registry. (2022). </a:t>
            </a:r>
            <a:r>
              <a:rPr lang="en-US" sz="1000" i="1" dirty="0">
                <a:solidFill>
                  <a:schemeClr val="bg1"/>
                </a:solidFill>
                <a:latin typeface="Calibri" panose="020F0502020204030204" pitchFamily="34" charset="0"/>
                <a:cs typeface="Calibri" panose="020F0502020204030204" pitchFamily="34" charset="0"/>
              </a:rPr>
              <a:t>CDC/ATSDR Social vulnerability index 2022: Maui County, Hawaii</a:t>
            </a:r>
            <a:r>
              <a:rPr lang="en-US" sz="1000" dirty="0">
                <a:solidFill>
                  <a:schemeClr val="bg1"/>
                </a:solidFill>
                <a:latin typeface="Calibri" panose="020F0502020204030204" pitchFamily="34" charset="0"/>
                <a:cs typeface="Calibri" panose="020F0502020204030204" pitchFamily="34" charset="0"/>
              </a:rPr>
              <a:t>. Geospatial Research, Analysis, and Services Program. </a:t>
            </a:r>
            <a:r>
              <a:rPr lang="en-US" sz="1000" dirty="0">
                <a:solidFill>
                  <a:schemeClr val="bg1"/>
                </a:solidFill>
                <a:latin typeface="Calibri" panose="020F0502020204030204" pitchFamily="34" charset="0"/>
                <a:cs typeface="Calibri" panose="020F0502020204030204" pitchFamily="34" charset="0"/>
                <a:hlinkClick r:id="rId7"/>
              </a:rPr>
              <a:t>https://svi.cdc.gov/Documents/CountyMaps/2022/Hawaii/Hawaii2022_Maui%20County.pdf</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County of Maui. (n.d.). </a:t>
            </a:r>
            <a:r>
              <a:rPr lang="en-US" sz="1000" i="1" dirty="0">
                <a:solidFill>
                  <a:schemeClr val="bg1"/>
                </a:solidFill>
                <a:latin typeface="Calibri" panose="020F0502020204030204" pitchFamily="34" charset="0"/>
                <a:cs typeface="Calibri" panose="020F0502020204030204" pitchFamily="34" charset="0"/>
              </a:rPr>
              <a:t>County profile</a:t>
            </a:r>
            <a:r>
              <a:rPr lang="en-US" sz="1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hlinkClick r:id="rId8"/>
              </a:rPr>
              <a:t>https://www.mauicounty.gov/DocumentCenter/View/155215/010-07-County-Profile</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rPr>
              <a:t>County of Maui. (2025, August). </a:t>
            </a:r>
            <a:r>
              <a:rPr lang="en-US" sz="1000" i="1" dirty="0">
                <a:solidFill>
                  <a:schemeClr val="bg1"/>
                </a:solidFill>
              </a:rPr>
              <a:t>County of Maui 2025 hazard mitigation plan</a:t>
            </a:r>
            <a:r>
              <a:rPr lang="en-US" sz="1000" dirty="0">
                <a:solidFill>
                  <a:schemeClr val="bg1"/>
                </a:solidFill>
              </a:rPr>
              <a:t> [Hazard mitigation plan]. Maui Emergency Management </a:t>
            </a:r>
            <a:r>
              <a:rPr lang="en-US" sz="1000" dirty="0" err="1">
                <a:solidFill>
                  <a:schemeClr val="bg1"/>
                </a:solidFill>
              </a:rPr>
              <a:t>Agency</a:t>
            </a:r>
            <a:r>
              <a:rPr lang="en-US" sz="1000" dirty="0" err="1"/>
              <a:t>.</a:t>
            </a:r>
            <a:r>
              <a:rPr lang="en-US" sz="1000" dirty="0" err="1">
                <a:solidFill>
                  <a:schemeClr val="bg1"/>
                </a:solidFill>
                <a:latin typeface="Calibri" panose="020F0502020204030204" pitchFamily="34" charset="0"/>
                <a:cs typeface="Calibri" panose="020F0502020204030204" pitchFamily="34" charset="0"/>
                <a:hlinkClick r:id="rId9"/>
              </a:rPr>
              <a:t>https</a:t>
            </a:r>
            <a:r>
              <a:rPr lang="en-US" sz="1000" dirty="0">
                <a:solidFill>
                  <a:schemeClr val="bg1"/>
                </a:solidFill>
                <a:latin typeface="Calibri" panose="020F0502020204030204" pitchFamily="34" charset="0"/>
                <a:cs typeface="Calibri" panose="020F0502020204030204" pitchFamily="34" charset="0"/>
                <a:hlinkClick r:id="rId9"/>
              </a:rPr>
              <a:t>://www.mauicounty.gov/DocumentCenter/View/155657/2025-County-of-Maui-Hazard-Mitigation-Plan</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EM-DAT: The International Disaster Database. (2025, November 7). </a:t>
            </a:r>
            <a:r>
              <a:rPr lang="en-US" sz="1000" i="1" dirty="0">
                <a:solidFill>
                  <a:schemeClr val="bg1"/>
                </a:solidFill>
                <a:latin typeface="Calibri" panose="020F0502020204030204" pitchFamily="34" charset="0"/>
                <a:cs typeface="Calibri" panose="020F0502020204030204" pitchFamily="34" charset="0"/>
              </a:rPr>
              <a:t>Natural and technological disasters of the Americas from 1900 to 2025</a:t>
            </a:r>
            <a:r>
              <a:rPr lang="en-US" sz="1000" dirty="0">
                <a:solidFill>
                  <a:schemeClr val="bg1"/>
                </a:solidFill>
                <a:latin typeface="Calibri" panose="020F0502020204030204" pitchFamily="34" charset="0"/>
                <a:cs typeface="Calibri" panose="020F0502020204030204" pitchFamily="34" charset="0"/>
              </a:rPr>
              <a:t> (EM-DAT, CRED/</a:t>
            </a:r>
            <a:r>
              <a:rPr lang="en-US" sz="1000" dirty="0" err="1">
                <a:solidFill>
                  <a:schemeClr val="bg1"/>
                </a:solidFill>
                <a:latin typeface="Calibri" panose="020F0502020204030204" pitchFamily="34" charset="0"/>
                <a:cs typeface="Calibri" panose="020F0502020204030204" pitchFamily="34" charset="0"/>
              </a:rPr>
              <a:t>UCLouvain</a:t>
            </a:r>
            <a:r>
              <a:rPr lang="en-US" sz="1000" dirty="0">
                <a:solidFill>
                  <a:schemeClr val="bg1"/>
                </a:solidFill>
                <a:latin typeface="Calibri" panose="020F0502020204030204" pitchFamily="34" charset="0"/>
                <a:cs typeface="Calibri" panose="020F0502020204030204" pitchFamily="34" charset="0"/>
              </a:rPr>
              <a:t>, Brussels, Belgium; Version 2025-11-07) [Data set]. Centre for Research on the Epidemiology of Disasters. </a:t>
            </a:r>
            <a:r>
              <a:rPr lang="en-US" sz="1000" dirty="0">
                <a:solidFill>
                  <a:schemeClr val="bg1"/>
                </a:solidFill>
                <a:latin typeface="Calibri" panose="020F0502020204030204" pitchFamily="34" charset="0"/>
                <a:cs typeface="Calibri" panose="020F0502020204030204" pitchFamily="34" charset="0"/>
                <a:hlinkClick r:id="rId10"/>
              </a:rPr>
              <a:t>https://public.emdat.be/data</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rPr>
              <a:t>Google. (n.d.). </a:t>
            </a:r>
            <a:r>
              <a:rPr lang="en-US" sz="1000" i="1" dirty="0">
                <a:solidFill>
                  <a:schemeClr val="bg1"/>
                </a:solidFill>
              </a:rPr>
              <a:t>Google Maps</a:t>
            </a:r>
            <a:r>
              <a:rPr lang="en-US" sz="1000" dirty="0">
                <a:solidFill>
                  <a:schemeClr val="bg1"/>
                </a:solidFill>
              </a:rPr>
              <a:t>. https://</a:t>
            </a:r>
            <a:r>
              <a:rPr lang="en-US" sz="1000" dirty="0" err="1">
                <a:solidFill>
                  <a:schemeClr val="bg1"/>
                </a:solidFill>
              </a:rPr>
              <a:t>www.google.com</a:t>
            </a:r>
            <a:r>
              <a:rPr lang="en-US" sz="1000" dirty="0">
                <a:solidFill>
                  <a:schemeClr val="bg1"/>
                </a:solidFill>
              </a:rPr>
              <a:t>/maps</a:t>
            </a:r>
            <a:endParaRPr lang="en-US" sz="1000" dirty="0">
              <a:solidFill>
                <a:schemeClr val="bg1"/>
              </a:solidFill>
              <a:latin typeface="Calibri" panose="020F0502020204030204" pitchFamily="34" charset="0"/>
              <a:cs typeface="Calibri" panose="020F0502020204030204" pitchFamily="34" charset="0"/>
            </a:endParaRPr>
          </a:p>
          <a:p>
            <a:pPr marL="640080" indent="-457200">
              <a:spcAft>
                <a:spcPts val="800"/>
              </a:spcAft>
            </a:pPr>
            <a:r>
              <a:rPr lang="en-US" sz="1000" dirty="0">
                <a:solidFill>
                  <a:schemeClr val="bg1"/>
                </a:solidFill>
              </a:rPr>
              <a:t>Hansen, L., Wu, Y. Y., Sentell, T. L., Thompson, M., St John, T. L., Schmid, S., &amp; Pirkle, C. M. (2025). Spearfishing and public health promotion: A cross-sectional analysis of the Hawai'i Behavioral Risk Factor Surveillance System survey. </a:t>
            </a:r>
            <a:r>
              <a:rPr lang="en-US" sz="1000" i="1" dirty="0" err="1">
                <a:solidFill>
                  <a:schemeClr val="bg1"/>
                </a:solidFill>
              </a:rPr>
              <a:t>PloS</a:t>
            </a:r>
            <a:r>
              <a:rPr lang="en-US" sz="1000" i="1" dirty="0">
                <a:solidFill>
                  <a:schemeClr val="bg1"/>
                </a:solidFill>
              </a:rPr>
              <a:t> One</a:t>
            </a:r>
            <a:r>
              <a:rPr lang="en-US" sz="1000" dirty="0">
                <a:solidFill>
                  <a:schemeClr val="bg1"/>
                </a:solidFill>
              </a:rPr>
              <a:t>, </a:t>
            </a:r>
            <a:r>
              <a:rPr lang="en-US" sz="1000" i="1" dirty="0">
                <a:solidFill>
                  <a:schemeClr val="bg1"/>
                </a:solidFill>
              </a:rPr>
              <a:t>20</a:t>
            </a:r>
            <a:r>
              <a:rPr lang="en-US" sz="1000" dirty="0">
                <a:solidFill>
                  <a:schemeClr val="bg1"/>
                </a:solidFill>
              </a:rPr>
              <a:t>(3), e0319169. </a:t>
            </a:r>
            <a:r>
              <a:rPr lang="en-US" sz="1000" dirty="0">
                <a:solidFill>
                  <a:schemeClr val="bg1"/>
                </a:solidFill>
                <a:hlinkClick r:id="rId11"/>
              </a:rPr>
              <a:t>https://doi.org/10.1371/journal.pone.0319169</a:t>
            </a:r>
            <a:r>
              <a:rPr lang="en-US" sz="1000" dirty="0">
                <a:solidFill>
                  <a:schemeClr val="bg1"/>
                </a:solidFill>
              </a:rPr>
              <a:t> </a:t>
            </a:r>
          </a:p>
          <a:p>
            <a:pPr marL="640080" indent="-457200">
              <a:spcAft>
                <a:spcPts val="800"/>
              </a:spcAft>
            </a:pPr>
            <a:r>
              <a:rPr lang="en-US" sz="1000" dirty="0">
                <a:solidFill>
                  <a:schemeClr val="bg1"/>
                </a:solidFill>
                <a:cs typeface="Calibri" panose="020F0502020204030204" pitchFamily="34" charset="0"/>
              </a:rPr>
              <a:t>Hawaiʻi Health Data Warehouse. (n.d.). </a:t>
            </a:r>
            <a:r>
              <a:rPr lang="en-US" sz="1000" i="1" dirty="0">
                <a:solidFill>
                  <a:schemeClr val="bg1"/>
                </a:solidFill>
                <a:cs typeface="Calibri" panose="020F0502020204030204" pitchFamily="34" charset="0"/>
              </a:rPr>
              <a:t>Build your own report</a:t>
            </a:r>
            <a:r>
              <a:rPr lang="en-US" sz="1000" dirty="0">
                <a:solidFill>
                  <a:schemeClr val="bg1"/>
                </a:solidFill>
                <a:cs typeface="Calibri" panose="020F0502020204030204" pitchFamily="34" charset="0"/>
              </a:rPr>
              <a:t>. </a:t>
            </a:r>
            <a:r>
              <a:rPr lang="en-US" sz="1000" dirty="0">
                <a:solidFill>
                  <a:schemeClr val="bg1"/>
                </a:solidFill>
              </a:rPr>
              <a:t>Department of Public Health Sciences. </a:t>
            </a:r>
            <a:r>
              <a:rPr lang="en-US" sz="1000" dirty="0">
                <a:solidFill>
                  <a:schemeClr val="bg1"/>
                </a:solidFill>
                <a:hlinkClick r:id="rId12"/>
              </a:rPr>
              <a:t>https://hhdw.org/data-sources/</a:t>
            </a:r>
            <a:endParaRPr lang="en-US" sz="1000" dirty="0">
              <a:solidFill>
                <a:schemeClr val="bg1"/>
              </a:solidFill>
            </a:endParaRP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Hawai’i Health Matters. (2024, December). </a:t>
            </a:r>
            <a:r>
              <a:rPr lang="en-US" sz="1000" i="1" dirty="0">
                <a:solidFill>
                  <a:schemeClr val="bg1"/>
                </a:solidFill>
                <a:latin typeface="Calibri" panose="020F0502020204030204" pitchFamily="34" charset="0"/>
                <a:cs typeface="Calibri" panose="020F0502020204030204" pitchFamily="34" charset="0"/>
              </a:rPr>
              <a:t>Households with a smartphone</a:t>
            </a:r>
            <a:r>
              <a:rPr lang="en-US" sz="1000" dirty="0">
                <a:solidFill>
                  <a:schemeClr val="bg1"/>
                </a:solidFill>
                <a:latin typeface="Calibri" panose="020F0502020204030204" pitchFamily="34" charset="0"/>
                <a:cs typeface="Calibri" panose="020F0502020204030204" pitchFamily="34" charset="0"/>
              </a:rPr>
              <a:t>. Conduent Healthy Communities Institute. </a:t>
            </a:r>
            <a:r>
              <a:rPr lang="en-US" sz="1000" dirty="0">
                <a:solidFill>
                  <a:schemeClr val="bg1"/>
                </a:solidFill>
                <a:latin typeface="Calibri" panose="020F0502020204030204" pitchFamily="34" charset="0"/>
                <a:cs typeface="Calibri" panose="020F0502020204030204" pitchFamily="34" charset="0"/>
                <a:hlinkClick r:id="rId13"/>
              </a:rPr>
              <a:t>https://www.hawaiihealthmatters.org/?module=indicators&amp;controller=index&amp;action=view&amp;comparisonId=&amp;indicatorId=10515&amp;localeId=12241</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Honolulu Civil Beat. (2025, August 7). </a:t>
            </a:r>
            <a:r>
              <a:rPr lang="en-US" sz="1000" i="1" dirty="0">
                <a:solidFill>
                  <a:schemeClr val="bg1"/>
                </a:solidFill>
                <a:latin typeface="Calibri" panose="020F0502020204030204" pitchFamily="34" charset="0"/>
                <a:cs typeface="Calibri" panose="020F0502020204030204" pitchFamily="34" charset="0"/>
              </a:rPr>
              <a:t>See a bird’s-eye view of Lahaina’s fire recovery</a:t>
            </a:r>
            <a:r>
              <a:rPr lang="en-US" sz="1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hlinkClick r:id="rId14"/>
              </a:rPr>
              <a:t>https://www.civilbeat.org/2025/08/the-view-from-above-how-far-weve-come-since-the-maui-fires-2/</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Lyte, B.(2023, May 7). </a:t>
            </a:r>
            <a:r>
              <a:rPr lang="en-US" sz="1000" i="1" dirty="0">
                <a:solidFill>
                  <a:schemeClr val="bg1"/>
                </a:solidFill>
                <a:latin typeface="Calibri" panose="020F0502020204030204" pitchFamily="34" charset="0"/>
                <a:cs typeface="Calibri" panose="020F0502020204030204" pitchFamily="34" charset="0"/>
              </a:rPr>
              <a:t>With one airline left, Molokai and Lanai residents struggle to access medical care</a:t>
            </a:r>
            <a:r>
              <a:rPr lang="en-US" sz="1000" dirty="0">
                <a:solidFill>
                  <a:schemeClr val="bg1"/>
                </a:solidFill>
                <a:latin typeface="Calibri" panose="020F0502020204030204" pitchFamily="34" charset="0"/>
                <a:cs typeface="Calibri" panose="020F0502020204030204" pitchFamily="34" charset="0"/>
              </a:rPr>
              <a:t>. Honolulu Civil Beat. </a:t>
            </a:r>
            <a:r>
              <a:rPr lang="en-US" sz="1000" dirty="0">
                <a:solidFill>
                  <a:schemeClr val="bg1"/>
                </a:solidFill>
                <a:latin typeface="Calibri" panose="020F0502020204030204" pitchFamily="34" charset="0"/>
                <a:cs typeface="Calibri" panose="020F0502020204030204" pitchFamily="34" charset="0"/>
                <a:hlinkClick r:id="rId15"/>
              </a:rPr>
              <a:t>https://www.civilbeat.org/2023/05/with-one-airline-left-molokai-and-lanai-residents-struggle-to-access-medical-care</a:t>
            </a:r>
            <a:endParaRPr lang="en-US" sz="1000" dirty="0">
              <a:solidFill>
                <a:schemeClr val="bg1"/>
              </a:solidFill>
              <a:latin typeface="Calibri" panose="020F0502020204030204" pitchFamily="34" charset="0"/>
              <a:cs typeface="Calibri" panose="020F0502020204030204" pitchFamily="34" charset="0"/>
            </a:endParaRP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Office of Hawaiian Affairs. (2024). </a:t>
            </a:r>
            <a:r>
              <a:rPr lang="en-US" sz="1000" i="1" dirty="0">
                <a:solidFill>
                  <a:schemeClr val="bg1"/>
                </a:solidFill>
                <a:latin typeface="Calibri" panose="020F0502020204030204" pitchFamily="34" charset="0"/>
                <a:cs typeface="Calibri" panose="020F0502020204030204" pitchFamily="34" charset="0"/>
              </a:rPr>
              <a:t>Island community report: Moloka’i</a:t>
            </a:r>
            <a:r>
              <a:rPr lang="en-US" sz="1000" dirty="0">
                <a:solidFill>
                  <a:schemeClr val="bg1"/>
                </a:solidFill>
                <a:latin typeface="Calibri" panose="020F0502020204030204" pitchFamily="34" charset="0"/>
                <a:cs typeface="Calibri" panose="020F0502020204030204" pitchFamily="34" charset="0"/>
              </a:rPr>
              <a:t>. Office of Research and Evaluation. </a:t>
            </a:r>
            <a:r>
              <a:rPr lang="en-US" sz="1000" dirty="0">
                <a:solidFill>
                  <a:schemeClr val="bg1"/>
                </a:solidFill>
                <a:latin typeface="Calibri" panose="020F0502020204030204" pitchFamily="34" charset="0"/>
                <a:cs typeface="Calibri" panose="020F0502020204030204" pitchFamily="34" charset="0"/>
                <a:hlinkClick r:id="rId16"/>
              </a:rPr>
              <a:t>https://www.oha.org/wp-content/uploads/2024-Molokai-Island-Community-Report.pdf</a:t>
            </a:r>
            <a:endParaRPr lang="en-US" sz="1000" dirty="0">
              <a:solidFill>
                <a:schemeClr val="bg1"/>
              </a:solidFill>
              <a:latin typeface="Calibri" panose="020F0502020204030204" pitchFamily="34" charset="0"/>
              <a:cs typeface="Calibri" panose="020F0502020204030204" pitchFamily="34" charset="0"/>
            </a:endParaRP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Office of Hawaiian Affairs. (n.d.). </a:t>
            </a:r>
            <a:r>
              <a:rPr lang="en-US" sz="1000" i="1" dirty="0">
                <a:solidFill>
                  <a:schemeClr val="bg1"/>
                </a:solidFill>
                <a:latin typeface="Calibri" panose="020F0502020204030204" pitchFamily="34" charset="0"/>
                <a:cs typeface="Calibri" panose="020F0502020204030204" pitchFamily="34" charset="0"/>
              </a:rPr>
              <a:t>Kalawao County</a:t>
            </a:r>
            <a:r>
              <a:rPr lang="en-US" sz="1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hlinkClick r:id="rId17"/>
              </a:rPr>
              <a:t>https://www.oha.org/wp-content/uploads/RPT_Kalawao-County.pdf</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OpenAI. (2025). ChatGPT (GPT-5, November 13 version) [Large language model]. </a:t>
            </a:r>
            <a:r>
              <a:rPr lang="en-US" sz="1000" dirty="0">
                <a:solidFill>
                  <a:schemeClr val="bg1"/>
                </a:solidFill>
                <a:latin typeface="Calibri" panose="020F0502020204030204" pitchFamily="34" charset="0"/>
                <a:cs typeface="Calibri" panose="020F0502020204030204" pitchFamily="34" charset="0"/>
                <a:hlinkClick r:id="rId18"/>
              </a:rPr>
              <a:t>https://chatgpt.com/share/6916bff2-9ac0-800b-bb65-64927b43c4a2</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Maui Economic Development Board. (n.d.). </a:t>
            </a:r>
            <a:r>
              <a:rPr lang="en-US" sz="1000" i="1" dirty="0">
                <a:solidFill>
                  <a:schemeClr val="bg1"/>
                </a:solidFill>
                <a:latin typeface="Calibri" panose="020F0502020204030204" pitchFamily="34" charset="0"/>
                <a:cs typeface="Calibri" panose="020F0502020204030204" pitchFamily="34" charset="0"/>
              </a:rPr>
              <a:t>Molokai</a:t>
            </a:r>
            <a:r>
              <a:rPr lang="en-US" sz="1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hlinkClick r:id="rId19"/>
              </a:rPr>
              <a:t>https://www.medb.org/maui-sectors/molokai/</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err="1">
                <a:solidFill>
                  <a:schemeClr val="bg1"/>
                </a:solidFill>
                <a:latin typeface="Calibri" panose="020F0502020204030204" pitchFamily="34" charset="0"/>
                <a:cs typeface="Calibri" panose="020F0502020204030204" pitchFamily="34" charset="0"/>
              </a:rPr>
              <a:t>Mavrouli</a:t>
            </a:r>
            <a:r>
              <a:rPr lang="en-US" sz="1000" dirty="0">
                <a:solidFill>
                  <a:schemeClr val="bg1"/>
                </a:solidFill>
                <a:latin typeface="Calibri" panose="020F0502020204030204" pitchFamily="34" charset="0"/>
                <a:cs typeface="Calibri" panose="020F0502020204030204" pitchFamily="34" charset="0"/>
              </a:rPr>
              <a:t>, M., </a:t>
            </a:r>
            <a:r>
              <a:rPr lang="en-US" sz="1000" dirty="0" err="1">
                <a:solidFill>
                  <a:schemeClr val="bg1"/>
                </a:solidFill>
                <a:latin typeface="Calibri" panose="020F0502020204030204" pitchFamily="34" charset="0"/>
                <a:cs typeface="Calibri" panose="020F0502020204030204" pitchFamily="34" charset="0"/>
              </a:rPr>
              <a:t>Mavroulis</a:t>
            </a:r>
            <a:r>
              <a:rPr lang="en-US" sz="1000" dirty="0">
                <a:solidFill>
                  <a:schemeClr val="bg1"/>
                </a:solidFill>
                <a:latin typeface="Calibri" panose="020F0502020204030204" pitchFamily="34" charset="0"/>
                <a:cs typeface="Calibri" panose="020F0502020204030204" pitchFamily="34" charset="0"/>
              </a:rPr>
              <a:t>, S., Lekkas, E., &amp; </a:t>
            </a:r>
            <a:r>
              <a:rPr lang="en-US" sz="1000" dirty="0" err="1">
                <a:solidFill>
                  <a:schemeClr val="bg1"/>
                </a:solidFill>
                <a:latin typeface="Calibri" panose="020F0502020204030204" pitchFamily="34" charset="0"/>
                <a:cs typeface="Calibri" panose="020F0502020204030204" pitchFamily="34" charset="0"/>
              </a:rPr>
              <a:t>Tsakris</a:t>
            </a:r>
            <a:r>
              <a:rPr lang="en-US" sz="1000" dirty="0">
                <a:solidFill>
                  <a:schemeClr val="bg1"/>
                </a:solidFill>
                <a:latin typeface="Calibri" panose="020F0502020204030204" pitchFamily="34" charset="0"/>
                <a:cs typeface="Calibri" panose="020F0502020204030204" pitchFamily="34" charset="0"/>
              </a:rPr>
              <a:t>, A. (2021). Respiratory infections following earthquake-induced tsunamis: Transmission risk factors and lessons learned for disaster risk management. </a:t>
            </a:r>
            <a:r>
              <a:rPr lang="en-US" sz="1000" i="1" dirty="0">
                <a:solidFill>
                  <a:schemeClr val="bg1"/>
                </a:solidFill>
                <a:latin typeface="Calibri" panose="020F0502020204030204" pitchFamily="34" charset="0"/>
                <a:cs typeface="Calibri" panose="020F0502020204030204" pitchFamily="34" charset="0"/>
              </a:rPr>
              <a:t>International Journal of Environmental Research and Public Health</a:t>
            </a:r>
            <a:r>
              <a:rPr lang="en-US" sz="1000" dirty="0">
                <a:solidFill>
                  <a:schemeClr val="bg1"/>
                </a:solidFill>
                <a:latin typeface="Calibri" panose="020F0502020204030204" pitchFamily="34" charset="0"/>
                <a:cs typeface="Calibri" panose="020F0502020204030204" pitchFamily="34" charset="0"/>
              </a:rPr>
              <a:t>, </a:t>
            </a:r>
            <a:r>
              <a:rPr lang="en-US" sz="1000" i="1" dirty="0">
                <a:solidFill>
                  <a:schemeClr val="bg1"/>
                </a:solidFill>
                <a:latin typeface="Calibri" panose="020F0502020204030204" pitchFamily="34" charset="0"/>
                <a:cs typeface="Calibri" panose="020F0502020204030204" pitchFamily="34" charset="0"/>
              </a:rPr>
              <a:t>18</a:t>
            </a:r>
            <a:r>
              <a:rPr lang="en-US" sz="1000" dirty="0">
                <a:solidFill>
                  <a:schemeClr val="bg1"/>
                </a:solidFill>
                <a:latin typeface="Calibri" panose="020F0502020204030204" pitchFamily="34" charset="0"/>
                <a:cs typeface="Calibri" panose="020F0502020204030204" pitchFamily="34" charset="0"/>
              </a:rPr>
              <a:t>(9), 4952. </a:t>
            </a:r>
            <a:r>
              <a:rPr lang="en-US" sz="1000" dirty="0">
                <a:solidFill>
                  <a:schemeClr val="bg1"/>
                </a:solidFill>
                <a:latin typeface="Calibri" panose="020F0502020204030204" pitchFamily="34" charset="0"/>
                <a:cs typeface="Calibri" panose="020F0502020204030204" pitchFamily="34" charset="0"/>
                <a:hlinkClick r:id="rId20"/>
              </a:rPr>
              <a:t>https://doi.org/10.3390/ijerph18094952</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Molokai Community Health Center. (n.d.). Overview of organization [Image]. </a:t>
            </a:r>
            <a:r>
              <a:rPr lang="en-US" sz="1000" dirty="0">
                <a:solidFill>
                  <a:schemeClr val="bg1"/>
                </a:solidFill>
                <a:latin typeface="Calibri" panose="020F0502020204030204" pitchFamily="34" charset="0"/>
                <a:cs typeface="Calibri" panose="020F0502020204030204" pitchFamily="34" charset="0"/>
                <a:hlinkClick r:id="rId21"/>
              </a:rPr>
              <a:t>https://molokaichc.org/wp-content/uploads/2015/11/entrance-top.jpg</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Perry, B. (2024, July 2). Governor signs bill to help tame flocks of feral chickens in Hawaiʻi. </a:t>
            </a:r>
            <a:r>
              <a:rPr lang="en-US" sz="1000" dirty="0" err="1">
                <a:solidFill>
                  <a:schemeClr val="bg1"/>
                </a:solidFill>
                <a:latin typeface="Calibri" panose="020F0502020204030204" pitchFamily="34" charset="0"/>
                <a:cs typeface="Calibri" panose="020F0502020204030204" pitchFamily="34" charset="0"/>
              </a:rPr>
              <a:t>MauiNow</a:t>
            </a:r>
            <a:r>
              <a:rPr lang="en-US" sz="1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hlinkClick r:id="rId22"/>
              </a:rPr>
              <a:t>https://mauinow.com/2024/07/02/governor-signs-bill-to-help-tame-flocks-of-feral-chickens-in-hawai%CA%BBi/</a:t>
            </a:r>
            <a:r>
              <a:rPr lang="en-US" sz="1000" dirty="0">
                <a:solidFill>
                  <a:schemeClr val="bg1"/>
                </a:solidFill>
                <a:latin typeface="Calibri" panose="020F0502020204030204" pitchFamily="34" charset="0"/>
                <a:cs typeface="Calibri" panose="020F0502020204030204" pitchFamily="34" charset="0"/>
              </a:rPr>
              <a:t> </a:t>
            </a:r>
          </a:p>
        </p:txBody>
      </p:sp>
      <p:sp>
        <p:nvSpPr>
          <p:cNvPr id="9" name="TextBox 3">
            <a:extLst>
              <a:ext uri="{FF2B5EF4-FFF2-40B4-BE49-F238E27FC236}">
                <a16:creationId xmlns:a16="http://schemas.microsoft.com/office/drawing/2014/main" id="{F77898EA-297D-4E97-60F2-EAF4185E0F03}"/>
              </a:ext>
            </a:extLst>
          </p:cNvPr>
          <p:cNvSpPr txBox="1"/>
          <p:nvPr/>
        </p:nvSpPr>
        <p:spPr>
          <a:xfrm>
            <a:off x="4597400" y="206132"/>
            <a:ext cx="2997200" cy="615553"/>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4000" b="1" dirty="0">
                <a:solidFill>
                  <a:schemeClr val="bg1"/>
                </a:solidFill>
                <a:ea typeface="Barlow Ultra-Bold"/>
                <a:cs typeface="Barlow Ultra-Bold"/>
                <a:sym typeface="Barlow Ultra-Bold"/>
              </a:rPr>
              <a:t>References</a:t>
            </a:r>
          </a:p>
        </p:txBody>
      </p:sp>
      <p:pic>
        <p:nvPicPr>
          <p:cNvPr id="13" name="Audio 12">
            <a:extLst>
              <a:ext uri="{FF2B5EF4-FFF2-40B4-BE49-F238E27FC236}">
                <a16:creationId xmlns:a16="http://schemas.microsoft.com/office/drawing/2014/main" id="{95C0A3D9-99D3-DEB2-38AD-F32970125B79}"/>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97262455"/>
      </p:ext>
    </p:extLst>
  </p:cSld>
  <p:clrMapOvr>
    <a:masterClrMapping/>
  </p:clrMapOvr>
  <mc:AlternateContent xmlns:mc="http://schemas.openxmlformats.org/markup-compatibility/2006">
    <mc:Choice xmlns:p14="http://schemas.microsoft.com/office/powerpoint/2010/main" Requires="p14">
      <p:transition spd="slow" p14:dur="2000" advTm="26154"/>
    </mc:Choice>
    <mc:Fallback>
      <p:transition spd="slow" advTm="26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686B1CC-C1C3-9A3F-0099-133BA5AEE2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D2EE36-D3F3-F245-22BC-FE3937EA563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B6FE21C-4E87-BA74-B9B1-13DACC3F47DE}"/>
              </a:ext>
            </a:extLst>
          </p:cNvPr>
          <p:cNvSpPr>
            <a:spLocks noGrp="1"/>
          </p:cNvSpPr>
          <p:nvPr>
            <p:ph type="subTitle" idx="1"/>
          </p:nvPr>
        </p:nvSpPr>
        <p:spPr/>
        <p:txBody>
          <a:bodyPr/>
          <a:lstStyle/>
          <a:p>
            <a:endParaRPr lang="en-US"/>
          </a:p>
        </p:txBody>
      </p:sp>
      <p:pic>
        <p:nvPicPr>
          <p:cNvPr id="4" name="Picture 3" descr="Mountainside detail of Oahu's landscape">
            <a:extLst>
              <a:ext uri="{FF2B5EF4-FFF2-40B4-BE49-F238E27FC236}">
                <a16:creationId xmlns:a16="http://schemas.microsoft.com/office/drawing/2014/main" id="{77B4FA26-125E-99F2-C5DD-BE2F18167813}"/>
              </a:ext>
            </a:extLst>
          </p:cNvPr>
          <p:cNvPicPr>
            <a:picLocks noChangeAspect="1"/>
          </p:cNvPicPr>
          <p:nvPr/>
        </p:nvPicPr>
        <p:blipFill>
          <a:blip r:embed="rId5" cstate="email">
            <a:alphaModFix/>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8" name="Content Placeholder 2">
            <a:extLst>
              <a:ext uri="{FF2B5EF4-FFF2-40B4-BE49-F238E27FC236}">
                <a16:creationId xmlns:a16="http://schemas.microsoft.com/office/drawing/2014/main" id="{1069AC68-B52C-8CD0-3537-A3FA016D9A3A}"/>
              </a:ext>
            </a:extLst>
          </p:cNvPr>
          <p:cNvSpPr txBox="1">
            <a:spLocks/>
          </p:cNvSpPr>
          <p:nvPr/>
        </p:nvSpPr>
        <p:spPr>
          <a:xfrm>
            <a:off x="191036" y="960861"/>
            <a:ext cx="11809927" cy="5737467"/>
          </a:xfrm>
          <a:prstGeom prst="rect">
            <a:avLst/>
          </a:prstGeom>
          <a:solidFill>
            <a:schemeClr val="tx1">
              <a:alpha val="78000"/>
            </a:schemeClr>
          </a:solidFill>
          <a:effectLst>
            <a:softEdge rad="63500"/>
          </a:effectLst>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40080" indent="-457200">
              <a:spcAft>
                <a:spcPts val="800"/>
              </a:spcAft>
            </a:pPr>
            <a:r>
              <a:rPr lang="en-US" sz="1000" dirty="0" err="1">
                <a:solidFill>
                  <a:schemeClr val="bg1"/>
                </a:solidFill>
                <a:latin typeface="Calibri" panose="020F0502020204030204" pitchFamily="34" charset="0"/>
                <a:cs typeface="Calibri" panose="020F0502020204030204" pitchFamily="34" charset="0"/>
              </a:rPr>
              <a:t>Saingam</a:t>
            </a:r>
            <a:r>
              <a:rPr lang="en-US" sz="1000" dirty="0">
                <a:solidFill>
                  <a:schemeClr val="bg1"/>
                </a:solidFill>
                <a:latin typeface="Calibri" panose="020F0502020204030204" pitchFamily="34" charset="0"/>
                <a:cs typeface="Calibri" panose="020F0502020204030204" pitchFamily="34" charset="0"/>
              </a:rPr>
              <a:t>, P., Li, B., Sung, S., &amp; Yan, T. (2021). Immediate impact of Hurricane Lane on microbiological quality of coastal water in Hilo Bay, Hawaii. </a:t>
            </a:r>
            <a:r>
              <a:rPr lang="en-US" sz="1000" i="1" dirty="0">
                <a:solidFill>
                  <a:schemeClr val="bg1"/>
                </a:solidFill>
                <a:latin typeface="Calibri" panose="020F0502020204030204" pitchFamily="34" charset="0"/>
                <a:cs typeface="Calibri" panose="020F0502020204030204" pitchFamily="34" charset="0"/>
              </a:rPr>
              <a:t>Environmental Science &amp; Technology</a:t>
            </a:r>
            <a:r>
              <a:rPr lang="en-US" sz="1000" dirty="0">
                <a:solidFill>
                  <a:schemeClr val="bg1"/>
                </a:solidFill>
                <a:latin typeface="Calibri" panose="020F0502020204030204" pitchFamily="34" charset="0"/>
                <a:cs typeface="Calibri" panose="020F0502020204030204" pitchFamily="34" charset="0"/>
              </a:rPr>
              <a:t>, </a:t>
            </a:r>
            <a:r>
              <a:rPr lang="en-US" sz="1000" i="1" dirty="0">
                <a:solidFill>
                  <a:schemeClr val="bg1"/>
                </a:solidFill>
                <a:latin typeface="Calibri" panose="020F0502020204030204" pitchFamily="34" charset="0"/>
                <a:cs typeface="Calibri" panose="020F0502020204030204" pitchFamily="34" charset="0"/>
              </a:rPr>
              <a:t>55</a:t>
            </a:r>
            <a:r>
              <a:rPr lang="en-US" sz="1000" dirty="0">
                <a:solidFill>
                  <a:schemeClr val="bg1"/>
                </a:solidFill>
                <a:latin typeface="Calibri" panose="020F0502020204030204" pitchFamily="34" charset="0"/>
                <a:cs typeface="Calibri" panose="020F0502020204030204" pitchFamily="34" charset="0"/>
              </a:rPr>
              <a:t>(5), 2960–2967. </a:t>
            </a:r>
            <a:r>
              <a:rPr lang="en-US" sz="1000" dirty="0">
                <a:solidFill>
                  <a:schemeClr val="bg1"/>
                </a:solidFill>
                <a:latin typeface="Calibri" panose="020F0502020204030204" pitchFamily="34" charset="0"/>
                <a:cs typeface="Calibri" panose="020F0502020204030204" pitchFamily="34" charset="0"/>
                <a:hlinkClick r:id="rId7"/>
              </a:rPr>
              <a:t>https://doi.org/10.1021/acs.est.0c07082</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err="1">
                <a:solidFill>
                  <a:schemeClr val="bg1"/>
                </a:solidFill>
              </a:rPr>
              <a:t>Sowby</a:t>
            </a:r>
            <a:r>
              <a:rPr lang="en-US" sz="1000" dirty="0">
                <a:solidFill>
                  <a:schemeClr val="bg1"/>
                </a:solidFill>
              </a:rPr>
              <a:t>, R. B., &amp; Porter, B. W. (2024). Water supply and firefighting: Early lessons from the 2023 Maui fires. </a:t>
            </a:r>
            <a:r>
              <a:rPr lang="en-US" sz="1000" i="1" dirty="0">
                <a:solidFill>
                  <a:schemeClr val="bg1"/>
                </a:solidFill>
              </a:rPr>
              <a:t>Water, 16</a:t>
            </a:r>
            <a:r>
              <a:rPr lang="en-US" sz="1000" dirty="0">
                <a:solidFill>
                  <a:schemeClr val="bg1"/>
                </a:solidFill>
              </a:rPr>
              <a:t>(4), 600. </a:t>
            </a:r>
            <a:r>
              <a:rPr lang="en-US" sz="1000" dirty="0">
                <a:solidFill>
                  <a:schemeClr val="bg1"/>
                </a:solidFill>
                <a:hlinkClick r:id="rId8"/>
              </a:rPr>
              <a:t>https://doi.org/10.3390/w16040600</a:t>
            </a:r>
            <a:r>
              <a:rPr lang="en-US" sz="1000" dirty="0">
                <a:solidFill>
                  <a:schemeClr val="bg1"/>
                </a:solidFill>
              </a:rPr>
              <a:t> </a:t>
            </a:r>
            <a:endParaRPr lang="en-US" sz="1000" dirty="0">
              <a:solidFill>
                <a:schemeClr val="bg1"/>
              </a:solidFill>
              <a:cs typeface="Calibri" panose="020F0502020204030204" pitchFamily="34" charset="0"/>
            </a:endParaRP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State of Hawaii. (2025, September). </a:t>
            </a:r>
            <a:r>
              <a:rPr lang="en-US" sz="1000" i="1" dirty="0">
                <a:solidFill>
                  <a:schemeClr val="bg1"/>
                </a:solidFill>
                <a:latin typeface="Calibri" panose="020F0502020204030204" pitchFamily="34" charset="0"/>
                <a:cs typeface="Calibri" panose="020F0502020204030204" pitchFamily="34" charset="0"/>
              </a:rPr>
              <a:t>Census data highlights</a:t>
            </a:r>
            <a:r>
              <a:rPr lang="en-US" sz="1000" dirty="0">
                <a:solidFill>
                  <a:schemeClr val="bg1"/>
                </a:solidFill>
                <a:latin typeface="Calibri" panose="020F0502020204030204" pitchFamily="34" charset="0"/>
                <a:cs typeface="Calibri" panose="020F0502020204030204" pitchFamily="34" charset="0"/>
              </a:rPr>
              <a:t>. Department of Business, Economic Development &amp; Tourism. </a:t>
            </a:r>
            <a:r>
              <a:rPr lang="en-US" sz="1000" dirty="0">
                <a:solidFill>
                  <a:schemeClr val="bg1"/>
                </a:solidFill>
                <a:latin typeface="Calibri" panose="020F0502020204030204" pitchFamily="34" charset="0"/>
                <a:cs typeface="Calibri" panose="020F0502020204030204" pitchFamily="34" charset="0"/>
                <a:hlinkClick r:id="rId9"/>
              </a:rPr>
              <a:t>https://files.hawaii.gov/dbedt/census/acs/acs2024/1yr/acs2024_1-yr_highlights_2025-09-11.pdf</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State of Hawaii. (n.d.-a). </a:t>
            </a:r>
            <a:r>
              <a:rPr lang="en-US" sz="1000" i="1" dirty="0">
                <a:solidFill>
                  <a:schemeClr val="bg1"/>
                </a:solidFill>
                <a:latin typeface="Calibri" panose="020F0502020204030204" pitchFamily="34" charset="0"/>
                <a:cs typeface="Calibri" panose="020F0502020204030204" pitchFamily="34" charset="0"/>
              </a:rPr>
              <a:t>Hawaii airports system</a:t>
            </a:r>
            <a:r>
              <a:rPr lang="en-US" sz="1000" dirty="0">
                <a:solidFill>
                  <a:schemeClr val="bg1"/>
                </a:solidFill>
                <a:latin typeface="Calibri" panose="020F0502020204030204" pitchFamily="34" charset="0"/>
                <a:cs typeface="Calibri" panose="020F0502020204030204" pitchFamily="34" charset="0"/>
              </a:rPr>
              <a:t>. Department of Transportation. </a:t>
            </a:r>
            <a:r>
              <a:rPr lang="en-US" sz="1000" dirty="0">
                <a:solidFill>
                  <a:schemeClr val="bg1"/>
                </a:solidFill>
                <a:latin typeface="Calibri" panose="020F0502020204030204" pitchFamily="34" charset="0"/>
                <a:cs typeface="Calibri" panose="020F0502020204030204" pitchFamily="34" charset="0"/>
                <a:hlinkClick r:id="rId10"/>
              </a:rPr>
              <a:t>https://airports.hawaii.gov/</a:t>
            </a:r>
            <a:endParaRPr lang="en-US" sz="1000" dirty="0">
              <a:solidFill>
                <a:schemeClr val="bg1"/>
              </a:solidFill>
              <a:latin typeface="Calibri" panose="020F0502020204030204" pitchFamily="34" charset="0"/>
              <a:cs typeface="Calibri" panose="020F0502020204030204" pitchFamily="34" charset="0"/>
            </a:endParaRP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State of Hawaii. (n.d.-b). </a:t>
            </a:r>
            <a:r>
              <a:rPr lang="en-US" sz="1000" i="1" dirty="0">
                <a:solidFill>
                  <a:schemeClr val="bg1"/>
                </a:solidFill>
                <a:latin typeface="Calibri" panose="020F0502020204030204" pitchFamily="34" charset="0"/>
                <a:cs typeface="Calibri" panose="020F0502020204030204" pitchFamily="34" charset="0"/>
              </a:rPr>
              <a:t>Unemployment statistics</a:t>
            </a:r>
            <a:r>
              <a:rPr lang="en-US" sz="1000" dirty="0">
                <a:solidFill>
                  <a:schemeClr val="bg1"/>
                </a:solidFill>
                <a:latin typeface="Calibri" panose="020F0502020204030204" pitchFamily="34" charset="0"/>
                <a:cs typeface="Calibri" panose="020F0502020204030204" pitchFamily="34" charset="0"/>
              </a:rPr>
              <a:t>. Department of Business, Economic Development &amp; Tourism. </a:t>
            </a:r>
            <a:r>
              <a:rPr lang="en-US" sz="1000" dirty="0">
                <a:solidFill>
                  <a:schemeClr val="bg1"/>
                </a:solidFill>
                <a:latin typeface="Calibri" panose="020F0502020204030204" pitchFamily="34" charset="0"/>
                <a:cs typeface="Calibri" panose="020F0502020204030204" pitchFamily="34" charset="0"/>
                <a:hlinkClick r:id="rId11"/>
              </a:rPr>
              <a:t>https://dbedt.hawaii.gov/economic/unemployment-statistics/</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State of Hawaii Department of Health. (2025a, June 12). </a:t>
            </a:r>
            <a:r>
              <a:rPr lang="en-US" sz="1000" i="1" dirty="0">
                <a:solidFill>
                  <a:schemeClr val="bg1"/>
                </a:solidFill>
                <a:latin typeface="Calibri" panose="020F0502020204030204" pitchFamily="34" charset="0"/>
                <a:cs typeface="Calibri" panose="020F0502020204030204" pitchFamily="34" charset="0"/>
              </a:rPr>
              <a:t>New case counts</a:t>
            </a:r>
            <a:r>
              <a:rPr lang="en-US" sz="1000" dirty="0">
                <a:solidFill>
                  <a:schemeClr val="bg1"/>
                </a:solidFill>
                <a:latin typeface="Calibri" panose="020F0502020204030204" pitchFamily="34" charset="0"/>
                <a:cs typeface="Calibri" panose="020F0502020204030204" pitchFamily="34" charset="0"/>
              </a:rPr>
              <a:t>. Disease Outbreak Control Division. </a:t>
            </a:r>
            <a:r>
              <a:rPr lang="en-US" sz="1000" dirty="0">
                <a:solidFill>
                  <a:schemeClr val="bg1"/>
                </a:solidFill>
                <a:latin typeface="Calibri" panose="020F0502020204030204" pitchFamily="34" charset="0"/>
                <a:cs typeface="Calibri" panose="020F0502020204030204" pitchFamily="34" charset="0"/>
                <a:hlinkClick r:id="rId12"/>
              </a:rPr>
              <a:t>https://health.hawaii.gov/coronavirusdisease2019/tableau_dashboard/new-case-counts/</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State of Hawaii Department of Health. (2025b, July 23). </a:t>
            </a:r>
            <a:r>
              <a:rPr lang="en-US" sz="1000" i="1" dirty="0">
                <a:solidFill>
                  <a:schemeClr val="bg1"/>
                </a:solidFill>
                <a:latin typeface="Calibri" panose="020F0502020204030204" pitchFamily="34" charset="0"/>
                <a:cs typeface="Calibri" panose="020F0502020204030204" pitchFamily="34" charset="0"/>
              </a:rPr>
              <a:t>Ambulatory surgery centers: Freestanding surgical outpatient facilities</a:t>
            </a:r>
            <a:r>
              <a:rPr lang="en-US" sz="1000" dirty="0">
                <a:solidFill>
                  <a:schemeClr val="bg1"/>
                </a:solidFill>
                <a:latin typeface="Calibri" panose="020F0502020204030204" pitchFamily="34" charset="0"/>
                <a:cs typeface="Calibri" panose="020F0502020204030204" pitchFamily="34" charset="0"/>
              </a:rPr>
              <a:t>. Office of Health Care Assurance. </a:t>
            </a:r>
            <a:r>
              <a:rPr lang="en-US" sz="1000" dirty="0">
                <a:solidFill>
                  <a:schemeClr val="bg1"/>
                </a:solidFill>
                <a:latin typeface="Calibri" panose="020F0502020204030204" pitchFamily="34" charset="0"/>
                <a:cs typeface="Calibri" panose="020F0502020204030204" pitchFamily="34" charset="0"/>
                <a:hlinkClick r:id="rId13"/>
              </a:rPr>
              <a:t>https://health.hawaii.gov/ohca/medicare-facilities/ambulatory-surgery-centers-freestanding-outpatient-surgical-facilities/</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State of Hawaii Department of Health. (2025c, August 7). </a:t>
            </a:r>
            <a:r>
              <a:rPr lang="en-US" sz="1000" i="1" dirty="0">
                <a:solidFill>
                  <a:schemeClr val="bg1"/>
                </a:solidFill>
                <a:latin typeface="Calibri" panose="020F0502020204030204" pitchFamily="34" charset="0"/>
                <a:cs typeface="Calibri" panose="020F0502020204030204" pitchFamily="34" charset="0"/>
              </a:rPr>
              <a:t>Mpox (Monkeypox)</a:t>
            </a:r>
            <a:r>
              <a:rPr lang="en-US" sz="1000" dirty="0">
                <a:solidFill>
                  <a:schemeClr val="bg1"/>
                </a:solidFill>
                <a:latin typeface="Calibri" panose="020F0502020204030204" pitchFamily="34" charset="0"/>
                <a:cs typeface="Calibri" panose="020F0502020204030204" pitchFamily="34" charset="0"/>
              </a:rPr>
              <a:t>. Disease Outbreak Control Division. </a:t>
            </a:r>
            <a:r>
              <a:rPr lang="en-US" sz="1000" dirty="0">
                <a:solidFill>
                  <a:schemeClr val="bg1"/>
                </a:solidFill>
                <a:latin typeface="Calibri" panose="020F0502020204030204" pitchFamily="34" charset="0"/>
                <a:cs typeface="Calibri" panose="020F0502020204030204" pitchFamily="34" charset="0"/>
                <a:hlinkClick r:id="rId14"/>
              </a:rPr>
              <a:t>https://health.hawaii.gov/docd/disease_listing/mpox/</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State of Hawaii Department of Health. (n.d.). </a:t>
            </a:r>
            <a:r>
              <a:rPr lang="en-US" sz="1000" i="1" dirty="0">
                <a:solidFill>
                  <a:schemeClr val="bg1"/>
                </a:solidFill>
                <a:latin typeface="Calibri" panose="020F0502020204030204" pitchFamily="34" charset="0"/>
                <a:cs typeface="Calibri" panose="020F0502020204030204" pitchFamily="34" charset="0"/>
              </a:rPr>
              <a:t>10-year summary of reported cases of notifiable diseases, Maui County , Hawai`i, 2014–2023</a:t>
            </a:r>
            <a:r>
              <a:rPr lang="en-US" sz="1000" dirty="0">
                <a:solidFill>
                  <a:schemeClr val="bg1"/>
                </a:solidFill>
                <a:latin typeface="Calibri" panose="020F0502020204030204" pitchFamily="34" charset="0"/>
                <a:cs typeface="Calibri" panose="020F0502020204030204" pitchFamily="34" charset="0"/>
              </a:rPr>
              <a:t>. Disease Outbreak Control Division. </a:t>
            </a:r>
            <a:r>
              <a:rPr lang="en-US" sz="1000" dirty="0">
                <a:solidFill>
                  <a:schemeClr val="bg1"/>
                </a:solidFill>
                <a:latin typeface="Calibri" panose="020F0502020204030204" pitchFamily="34" charset="0"/>
                <a:cs typeface="Calibri" panose="020F0502020204030204" pitchFamily="34" charset="0"/>
                <a:hlinkClick r:id="rId15"/>
              </a:rPr>
              <a:t>https://health.hawaii.gov/docd/files/2025/01/Disease-Summary-Table-2014_2023_Maui.pdf</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rPr>
              <a:t>Stimpson, J. P., Rashed, A. L., Pandya, J., Baudot, E. C., Whitfill, J., &amp; Ortega, A. N. (2025). Health equity in the wake of disasters and extreme weather: evidence from an umbrella review. </a:t>
            </a:r>
            <a:r>
              <a:rPr lang="en-US" sz="1000" i="1" dirty="0">
                <a:solidFill>
                  <a:schemeClr val="bg1"/>
                </a:solidFill>
              </a:rPr>
              <a:t>Health Affairs Scholar</a:t>
            </a:r>
            <a:r>
              <a:rPr lang="en-US" sz="1000" dirty="0">
                <a:solidFill>
                  <a:schemeClr val="bg1"/>
                </a:solidFill>
              </a:rPr>
              <a:t>, </a:t>
            </a:r>
            <a:r>
              <a:rPr lang="en-US" sz="1000" i="1" dirty="0">
                <a:solidFill>
                  <a:schemeClr val="bg1"/>
                </a:solidFill>
              </a:rPr>
              <a:t>3</a:t>
            </a:r>
            <a:r>
              <a:rPr lang="en-US" sz="1000" dirty="0">
                <a:solidFill>
                  <a:schemeClr val="bg1"/>
                </a:solidFill>
              </a:rPr>
              <a:t>(11), qxaf207. </a:t>
            </a:r>
            <a:r>
              <a:rPr lang="en-US" sz="1000" dirty="0">
                <a:solidFill>
                  <a:schemeClr val="bg1"/>
                </a:solidFill>
                <a:hlinkClick r:id="rId16"/>
              </a:rPr>
              <a:t>https://doi.org/10.1093/haschl/qxaf207</a:t>
            </a:r>
            <a:r>
              <a:rPr lang="en-US" sz="1000" dirty="0">
                <a:solidFill>
                  <a:schemeClr val="bg1"/>
                </a:solidFill>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Taylor, M.. (2024, Feb 21). </a:t>
            </a:r>
            <a:r>
              <a:rPr lang="en-US" sz="1000" i="1" dirty="0">
                <a:solidFill>
                  <a:schemeClr val="bg1"/>
                </a:solidFill>
                <a:latin typeface="Calibri" panose="020F0502020204030204" pitchFamily="34" charset="0"/>
                <a:cs typeface="Calibri" panose="020F0502020204030204" pitchFamily="34" charset="0"/>
              </a:rPr>
              <a:t>States ranked by hospital beds per 1,000 population</a:t>
            </a:r>
            <a:r>
              <a:rPr lang="en-US" sz="1000" dirty="0">
                <a:solidFill>
                  <a:schemeClr val="bg1"/>
                </a:solidFill>
                <a:latin typeface="Calibri" panose="020F0502020204030204" pitchFamily="34" charset="0"/>
                <a:cs typeface="Calibri" panose="020F0502020204030204" pitchFamily="34" charset="0"/>
              </a:rPr>
              <a:t>. Beckers Hospital Review. </a:t>
            </a:r>
            <a:r>
              <a:rPr lang="en-US" sz="1000" dirty="0">
                <a:solidFill>
                  <a:schemeClr val="bg1"/>
                </a:solidFill>
                <a:latin typeface="Calibri" panose="020F0502020204030204" pitchFamily="34" charset="0"/>
                <a:cs typeface="Calibri" panose="020F0502020204030204" pitchFamily="34" charset="0"/>
                <a:hlinkClick r:id="rId17"/>
              </a:rPr>
              <a:t>https://www.beckershospitalreview.com/rankings-and-ratings/states-ranked-by-hospital-beds-per-1-000-population-4/</a:t>
            </a:r>
            <a:r>
              <a:rPr lang="en-US" sz="1000" dirty="0">
                <a:solidFill>
                  <a:schemeClr val="bg1"/>
                </a:solidFill>
                <a:latin typeface="Calibri" panose="020F0502020204030204" pitchFamily="34" charset="0"/>
                <a:cs typeface="Calibri" panose="020F0502020204030204" pitchFamily="34" charset="0"/>
              </a:rPr>
              <a:t> </a:t>
            </a:r>
            <a:endParaRPr lang="en-US" sz="1000" dirty="0">
              <a:solidFill>
                <a:schemeClr val="bg1"/>
              </a:solidFill>
              <a:cs typeface="Calibri" panose="020F0502020204030204" pitchFamily="34" charset="0"/>
            </a:endParaRP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Tsunami Aware. (2025). </a:t>
            </a:r>
            <a:r>
              <a:rPr lang="en-US" sz="1000" i="1" dirty="0">
                <a:solidFill>
                  <a:schemeClr val="bg1"/>
                </a:solidFill>
                <a:latin typeface="Calibri" panose="020F0502020204030204" pitchFamily="34" charset="0"/>
                <a:cs typeface="Calibri" panose="020F0502020204030204" pitchFamily="34" charset="0"/>
              </a:rPr>
              <a:t>Hawai’i</a:t>
            </a:r>
            <a:r>
              <a:rPr lang="en-US" sz="1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hlinkClick r:id="rId18"/>
              </a:rPr>
              <a:t>https://tsunami.coast.noaa.gov/</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err="1">
                <a:solidFill>
                  <a:schemeClr val="bg1"/>
                </a:solidFill>
                <a:latin typeface="Calibri" panose="020F0502020204030204" pitchFamily="34" charset="0"/>
                <a:cs typeface="Calibri" panose="020F0502020204030204" pitchFamily="34" charset="0"/>
              </a:rPr>
              <a:t>USAFacts</a:t>
            </a:r>
            <a:r>
              <a:rPr lang="en-US" sz="1000" dirty="0">
                <a:solidFill>
                  <a:schemeClr val="bg1"/>
                </a:solidFill>
                <a:latin typeface="Calibri" panose="020F0502020204030204" pitchFamily="34" charset="0"/>
                <a:cs typeface="Calibri" panose="020F0502020204030204" pitchFamily="34" charset="0"/>
              </a:rPr>
              <a:t>. (2022, July). </a:t>
            </a:r>
            <a:r>
              <a:rPr lang="en-US" sz="1000" i="1" dirty="0">
                <a:solidFill>
                  <a:schemeClr val="bg1"/>
                </a:solidFill>
                <a:latin typeface="Calibri" panose="020F0502020204030204" pitchFamily="34" charset="0"/>
                <a:cs typeface="Calibri" panose="020F0502020204030204" pitchFamily="34" charset="0"/>
              </a:rPr>
              <a:t>Our changing population: Maui County, Hawaii</a:t>
            </a:r>
            <a:r>
              <a:rPr lang="en-US" sz="1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hlinkClick r:id="rId19"/>
              </a:rPr>
              <a:t>https://usafacts.org/data/topics/people-society/population-and-demographics/our-changing-population/state/hawaii/county/maui-county/?endDate=2022-01-01&amp;startDate=2010-01-01</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U.S. Census Bureau. (2023). </a:t>
            </a:r>
            <a:r>
              <a:rPr lang="en-US" sz="1000" i="1" dirty="0">
                <a:solidFill>
                  <a:schemeClr val="bg1"/>
                </a:solidFill>
                <a:latin typeface="Calibri" panose="020F0502020204030204" pitchFamily="34" charset="0"/>
                <a:cs typeface="Calibri" panose="020F0502020204030204" pitchFamily="34" charset="0"/>
              </a:rPr>
              <a:t>American Community Survey 5-year estimates</a:t>
            </a:r>
            <a:r>
              <a:rPr lang="en-US" sz="1000" dirty="0">
                <a:solidFill>
                  <a:schemeClr val="bg1"/>
                </a:solidFill>
                <a:latin typeface="Calibri" panose="020F0502020204030204" pitchFamily="34" charset="0"/>
                <a:cs typeface="Calibri" panose="020F0502020204030204" pitchFamily="34" charset="0"/>
              </a:rPr>
              <a:t>. Census Reporter. </a:t>
            </a:r>
            <a:r>
              <a:rPr lang="en-US" sz="1000" dirty="0">
                <a:solidFill>
                  <a:schemeClr val="bg1"/>
                </a:solidFill>
                <a:latin typeface="Calibri" panose="020F0502020204030204" pitchFamily="34" charset="0"/>
                <a:cs typeface="Calibri" panose="020F0502020204030204" pitchFamily="34" charset="0"/>
                <a:hlinkClick r:id="rId20"/>
              </a:rPr>
              <a:t>https://censusreporter.org/search/?q=molokai</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U.S. Centers for Disease Control and Prevention. (2024a, May 10). </a:t>
            </a:r>
            <a:r>
              <a:rPr lang="en-US" sz="1000" i="1" dirty="0">
                <a:solidFill>
                  <a:schemeClr val="bg1"/>
                </a:solidFill>
                <a:latin typeface="Calibri" panose="020F0502020204030204" pitchFamily="34" charset="0"/>
                <a:cs typeface="Calibri" panose="020F0502020204030204" pitchFamily="34" charset="0"/>
              </a:rPr>
              <a:t>About campylobacter infection</a:t>
            </a:r>
            <a:r>
              <a:rPr lang="en-US" sz="1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hlinkClick r:id="rId21"/>
              </a:rPr>
              <a:t>https://www.cdc.gov/campylobacter/about/</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U.S. Centers for Disease Control and Prevention. (2024b, August 13). </a:t>
            </a:r>
            <a:r>
              <a:rPr lang="en-US" sz="1000" i="1" dirty="0">
                <a:solidFill>
                  <a:schemeClr val="bg1"/>
                </a:solidFill>
                <a:latin typeface="Calibri" panose="020F0502020204030204" pitchFamily="34" charset="0"/>
                <a:cs typeface="Calibri" panose="020F0502020204030204" pitchFamily="34" charset="0"/>
              </a:rPr>
              <a:t>About influenza</a:t>
            </a:r>
            <a:r>
              <a:rPr lang="en-US" sz="1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hlinkClick r:id="rId22"/>
              </a:rPr>
              <a:t>https://www.cdc.gov/flu/about/</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err="1">
                <a:solidFill>
                  <a:schemeClr val="bg1"/>
                </a:solidFill>
                <a:latin typeface="Calibri" panose="020F0502020204030204" pitchFamily="34" charset="0"/>
                <a:cs typeface="Calibri" panose="020F0502020204030204" pitchFamily="34" charset="0"/>
              </a:rPr>
              <a:t>Wikiedia</a:t>
            </a:r>
            <a:r>
              <a:rPr lang="en-US" sz="1000" dirty="0">
                <a:solidFill>
                  <a:schemeClr val="bg1"/>
                </a:solidFill>
                <a:latin typeface="Calibri" panose="020F0502020204030204" pitchFamily="34" charset="0"/>
                <a:cs typeface="Calibri" panose="020F0502020204030204" pitchFamily="34" charset="0"/>
              </a:rPr>
              <a:t> Commons. (n.d.). </a:t>
            </a:r>
            <a:r>
              <a:rPr lang="en-US" sz="1000" i="1" dirty="0">
                <a:solidFill>
                  <a:schemeClr val="bg1"/>
                </a:solidFill>
                <a:latin typeface="Calibri" panose="020F0502020204030204" pitchFamily="34" charset="0"/>
                <a:cs typeface="Calibri" panose="020F0502020204030204" pitchFamily="34" charset="0"/>
              </a:rPr>
              <a:t>Hawaiian man spear fishing in Hana, Maui, ca. 1890 </a:t>
            </a:r>
            <a:r>
              <a:rPr lang="en-US" sz="1000" dirty="0">
                <a:solidFill>
                  <a:schemeClr val="bg1"/>
                </a:solidFill>
                <a:latin typeface="Calibri" panose="020F0502020204030204" pitchFamily="34" charset="0"/>
                <a:cs typeface="Calibri" panose="020F0502020204030204" pitchFamily="34" charset="0"/>
              </a:rPr>
              <a:t>[Image]. </a:t>
            </a:r>
            <a:r>
              <a:rPr lang="en-US" sz="1000" dirty="0">
                <a:solidFill>
                  <a:schemeClr val="bg1"/>
                </a:solidFill>
                <a:latin typeface="Calibri" panose="020F0502020204030204" pitchFamily="34" charset="0"/>
                <a:cs typeface="Calibri" panose="020F0502020204030204" pitchFamily="34" charset="0"/>
                <a:hlinkClick r:id="rId23"/>
              </a:rPr>
              <a:t>https://commons.wikimedia.org/wiki/File:Hawaiian_man_spear_fishing,_Hana,_Maui,_ca._1890.jpg</a:t>
            </a:r>
            <a:r>
              <a:rPr lang="en-US" sz="1000" dirty="0">
                <a:solidFill>
                  <a:schemeClr val="bg1"/>
                </a:solidFill>
                <a:latin typeface="Calibri" panose="020F0502020204030204" pitchFamily="34" charset="0"/>
                <a:cs typeface="Calibri" panose="020F0502020204030204" pitchFamily="34" charset="0"/>
              </a:rPr>
              <a:t> </a:t>
            </a:r>
          </a:p>
          <a:p>
            <a:pPr marL="640080" indent="-457200">
              <a:spcAft>
                <a:spcPts val="800"/>
              </a:spcAft>
            </a:pPr>
            <a:r>
              <a:rPr lang="en-US" sz="1000" dirty="0">
                <a:solidFill>
                  <a:schemeClr val="bg1"/>
                </a:solidFill>
                <a:latin typeface="Calibri" panose="020F0502020204030204" pitchFamily="34" charset="0"/>
                <a:cs typeface="Calibri" panose="020F0502020204030204" pitchFamily="34" charset="0"/>
              </a:rPr>
              <a:t>Ye, D. (2025, September 3). Healthcare utilization report: Hawaii 2024. State Health Planning and Development Agency. </a:t>
            </a:r>
            <a:r>
              <a:rPr lang="en-US" sz="1000" dirty="0">
                <a:solidFill>
                  <a:schemeClr val="bg1"/>
                </a:solidFill>
                <a:latin typeface="Calibri" panose="020F0502020204030204" pitchFamily="34" charset="0"/>
                <a:cs typeface="Calibri" panose="020F0502020204030204" pitchFamily="34" charset="0"/>
                <a:hlinkClick r:id="rId24"/>
              </a:rPr>
              <a:t>https://health.hawaii.gov/shpda/files/2025/09/2024-Hawaii-Healthcare-Utilization-Report-20250903.pdf</a:t>
            </a:r>
            <a:r>
              <a:rPr lang="en-US" sz="1000" dirty="0">
                <a:solidFill>
                  <a:schemeClr val="bg1"/>
                </a:solidFill>
                <a:latin typeface="Calibri" panose="020F0502020204030204" pitchFamily="34" charset="0"/>
                <a:cs typeface="Calibri" panose="020F0502020204030204" pitchFamily="34" charset="0"/>
              </a:rPr>
              <a:t> </a:t>
            </a:r>
          </a:p>
        </p:txBody>
      </p:sp>
      <p:sp>
        <p:nvSpPr>
          <p:cNvPr id="9" name="TextBox 3">
            <a:extLst>
              <a:ext uri="{FF2B5EF4-FFF2-40B4-BE49-F238E27FC236}">
                <a16:creationId xmlns:a16="http://schemas.microsoft.com/office/drawing/2014/main" id="{277C447E-D9AF-C575-253F-2BEE131472F3}"/>
              </a:ext>
            </a:extLst>
          </p:cNvPr>
          <p:cNvSpPr txBox="1"/>
          <p:nvPr/>
        </p:nvSpPr>
        <p:spPr>
          <a:xfrm>
            <a:off x="4597400" y="206132"/>
            <a:ext cx="2997200" cy="615553"/>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4000" b="1" dirty="0">
                <a:solidFill>
                  <a:schemeClr val="bg1"/>
                </a:solidFill>
                <a:ea typeface="Barlow Ultra-Bold"/>
                <a:cs typeface="Barlow Ultra-Bold"/>
                <a:sym typeface="Barlow Ultra-Bold"/>
              </a:rPr>
              <a:t>References</a:t>
            </a:r>
          </a:p>
        </p:txBody>
      </p:sp>
      <p:pic>
        <p:nvPicPr>
          <p:cNvPr id="6" name="Audio 5">
            <a:extLst>
              <a:ext uri="{FF2B5EF4-FFF2-40B4-BE49-F238E27FC236}">
                <a16:creationId xmlns:a16="http://schemas.microsoft.com/office/drawing/2014/main" id="{BEC0D3A7-E835-EFA7-6C8C-66FC3F1028B1}"/>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71460159"/>
      </p:ext>
    </p:extLst>
  </p:cSld>
  <p:clrMapOvr>
    <a:masterClrMapping/>
  </p:clrMapOvr>
  <mc:AlternateContent xmlns:mc="http://schemas.openxmlformats.org/markup-compatibility/2006">
    <mc:Choice xmlns:p14="http://schemas.microsoft.com/office/powerpoint/2010/main" Requires="p14">
      <p:transition spd="slow" p14:dur="2000" advTm="17247"/>
    </mc:Choice>
    <mc:Fallback>
      <p:transition spd="slow" advTm="17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 name="Picture 33" descr="Green fern with black background">
            <a:extLst>
              <a:ext uri="{FF2B5EF4-FFF2-40B4-BE49-F238E27FC236}">
                <a16:creationId xmlns:a16="http://schemas.microsoft.com/office/drawing/2014/main" id="{2E389D61-586E-BB9D-41BE-9CF6545D3C9B}"/>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 y="0"/>
            <a:ext cx="12192000" cy="6854081"/>
          </a:xfrm>
          <a:prstGeom prst="rect">
            <a:avLst/>
          </a:prstGeom>
        </p:spPr>
      </p:pic>
      <p:sp>
        <p:nvSpPr>
          <p:cNvPr id="25" name="TextBox 3">
            <a:extLst>
              <a:ext uri="{FF2B5EF4-FFF2-40B4-BE49-F238E27FC236}">
                <a16:creationId xmlns:a16="http://schemas.microsoft.com/office/drawing/2014/main" id="{17671733-14EB-088C-C842-2D8ED7AFF742}"/>
              </a:ext>
            </a:extLst>
          </p:cNvPr>
          <p:cNvSpPr txBox="1"/>
          <p:nvPr/>
        </p:nvSpPr>
        <p:spPr>
          <a:xfrm>
            <a:off x="4597400" y="109669"/>
            <a:ext cx="2997200" cy="615553"/>
          </a:xfrm>
          <a:prstGeom prst="rect">
            <a:avLst/>
          </a:prstGeom>
          <a:noFill/>
          <a:effectLst>
            <a:softEdge rad="101600"/>
          </a:effectLst>
        </p:spPr>
        <p:txBody>
          <a:bodyPr wrap="square" lIns="0" tIns="0" rIns="0" bIns="0" rtlCol="0" anchor="t">
            <a:spAutoFit/>
          </a:bodyPr>
          <a:lstStyle/>
          <a:p>
            <a:pPr algn="ctr">
              <a:spcBef>
                <a:spcPct val="0"/>
              </a:spcBef>
            </a:pPr>
            <a:r>
              <a:rPr lang="en-US" sz="4000" b="1" dirty="0">
                <a:solidFill>
                  <a:schemeClr val="bg1"/>
                </a:solidFill>
                <a:ea typeface="Barlow Ultra-Bold"/>
                <a:cs typeface="Barlow Ultra-Bold"/>
                <a:sym typeface="Barlow Ultra-Bold"/>
              </a:rPr>
              <a:t>Overview</a:t>
            </a:r>
          </a:p>
        </p:txBody>
      </p:sp>
      <p:sp>
        <p:nvSpPr>
          <p:cNvPr id="30" name="TextBox 29">
            <a:extLst>
              <a:ext uri="{FF2B5EF4-FFF2-40B4-BE49-F238E27FC236}">
                <a16:creationId xmlns:a16="http://schemas.microsoft.com/office/drawing/2014/main" id="{65BA207F-9A01-1A36-5F96-ED4E3FCBE27F}"/>
              </a:ext>
            </a:extLst>
          </p:cNvPr>
          <p:cNvSpPr txBox="1"/>
          <p:nvPr/>
        </p:nvSpPr>
        <p:spPr>
          <a:xfrm>
            <a:off x="2255823" y="834890"/>
            <a:ext cx="7680354" cy="5816977"/>
          </a:xfrm>
          <a:prstGeom prst="rect">
            <a:avLst/>
          </a:prstGeom>
          <a:solidFill>
            <a:schemeClr val="tx1">
              <a:alpha val="62000"/>
            </a:schemeClr>
          </a:solidFill>
          <a:effectLst>
            <a:softEdge rad="165100"/>
          </a:effectLst>
        </p:spPr>
        <p:txBody>
          <a:bodyPr wrap="square" rtlCol="0">
            <a:spAutoFit/>
          </a:bodyPr>
          <a:lstStyle/>
          <a:p>
            <a:pPr marL="545069" indent="-373611">
              <a:lnSpc>
                <a:spcPts val="3600"/>
              </a:lnSpc>
              <a:buClr>
                <a:schemeClr val="accent5">
                  <a:lumMod val="60000"/>
                  <a:lumOff val="40000"/>
                </a:schemeClr>
              </a:buClr>
              <a:buFont typeface="Wingdings" pitchFamily="2" charset="2"/>
              <a:buChar char="v"/>
            </a:pPr>
            <a:r>
              <a:rPr lang="en-US" sz="2400" b="1" dirty="0">
                <a:solidFill>
                  <a:schemeClr val="bg1"/>
                </a:solidFill>
              </a:rPr>
              <a:t>About Maui County, Hawaii</a:t>
            </a:r>
          </a:p>
          <a:p>
            <a:pPr marL="545069" indent="-373611">
              <a:lnSpc>
                <a:spcPts val="3600"/>
              </a:lnSpc>
              <a:buClr>
                <a:schemeClr val="accent5">
                  <a:lumMod val="60000"/>
                  <a:lumOff val="40000"/>
                </a:schemeClr>
              </a:buClr>
              <a:buFont typeface="Wingdings" pitchFamily="2" charset="2"/>
              <a:buChar char="v"/>
            </a:pPr>
            <a:r>
              <a:rPr lang="en-US" sz="2400" b="1" dirty="0">
                <a:solidFill>
                  <a:schemeClr val="bg1"/>
                </a:solidFill>
              </a:rPr>
              <a:t>Historical Disasters of the Hawaiian Islands</a:t>
            </a:r>
          </a:p>
          <a:p>
            <a:pPr marL="545069" indent="-373611">
              <a:lnSpc>
                <a:spcPts val="3600"/>
              </a:lnSpc>
              <a:buClr>
                <a:schemeClr val="accent5">
                  <a:lumMod val="60000"/>
                  <a:lumOff val="40000"/>
                </a:schemeClr>
              </a:buClr>
              <a:buFont typeface="Wingdings" pitchFamily="2" charset="2"/>
              <a:buChar char="v"/>
            </a:pPr>
            <a:r>
              <a:rPr lang="en-US" sz="2400" b="1" dirty="0">
                <a:solidFill>
                  <a:schemeClr val="bg1"/>
                </a:solidFill>
              </a:rPr>
              <a:t>Vulnerability Profile</a:t>
            </a:r>
          </a:p>
          <a:p>
            <a:pPr marL="545069" indent="-373611">
              <a:lnSpc>
                <a:spcPts val="3600"/>
              </a:lnSpc>
              <a:buClr>
                <a:schemeClr val="accent5">
                  <a:lumMod val="60000"/>
                  <a:lumOff val="40000"/>
                </a:schemeClr>
              </a:buClr>
              <a:buFont typeface="Wingdings" pitchFamily="2" charset="2"/>
              <a:buChar char="v"/>
            </a:pPr>
            <a:r>
              <a:rPr lang="en-US" sz="2400" b="1" dirty="0">
                <a:solidFill>
                  <a:schemeClr val="bg1"/>
                </a:solidFill>
              </a:rPr>
              <a:t>Current Health Trends Relevant to Disaster Preparation</a:t>
            </a:r>
          </a:p>
          <a:p>
            <a:pPr marL="545069" indent="-373611">
              <a:lnSpc>
                <a:spcPts val="3600"/>
              </a:lnSpc>
              <a:buClr>
                <a:schemeClr val="accent5">
                  <a:lumMod val="60000"/>
                  <a:lumOff val="40000"/>
                </a:schemeClr>
              </a:buClr>
              <a:buFont typeface="Wingdings" pitchFamily="2" charset="2"/>
              <a:buChar char="v"/>
            </a:pPr>
            <a:r>
              <a:rPr lang="en-US" sz="2400" b="1" dirty="0">
                <a:solidFill>
                  <a:schemeClr val="bg1"/>
                </a:solidFill>
              </a:rPr>
              <a:t>Healthcare Capacity</a:t>
            </a:r>
          </a:p>
          <a:p>
            <a:pPr marL="545069" indent="-373611">
              <a:lnSpc>
                <a:spcPts val="3600"/>
              </a:lnSpc>
              <a:buClr>
                <a:schemeClr val="accent5">
                  <a:lumMod val="60000"/>
                  <a:lumOff val="40000"/>
                </a:schemeClr>
              </a:buClr>
              <a:buFont typeface="Wingdings" pitchFamily="2" charset="2"/>
              <a:buChar char="v"/>
            </a:pPr>
            <a:r>
              <a:rPr lang="en-US" sz="2400" b="1" dirty="0">
                <a:solidFill>
                  <a:schemeClr val="bg1"/>
                </a:solidFill>
              </a:rPr>
              <a:t>Risk Identification</a:t>
            </a:r>
          </a:p>
          <a:p>
            <a:pPr marL="545069" indent="-373611">
              <a:lnSpc>
                <a:spcPts val="3600"/>
              </a:lnSpc>
              <a:buClr>
                <a:schemeClr val="accent5">
                  <a:lumMod val="60000"/>
                  <a:lumOff val="40000"/>
                </a:schemeClr>
              </a:buClr>
              <a:buFont typeface="Wingdings" pitchFamily="2" charset="2"/>
              <a:buChar char="v"/>
            </a:pPr>
            <a:r>
              <a:rPr lang="en-US" sz="2400" b="1" dirty="0">
                <a:solidFill>
                  <a:schemeClr val="bg1"/>
                </a:solidFill>
              </a:rPr>
              <a:t>Risk Matrix</a:t>
            </a:r>
          </a:p>
          <a:p>
            <a:pPr marL="545069" indent="-373611">
              <a:lnSpc>
                <a:spcPts val="3600"/>
              </a:lnSpc>
              <a:buClr>
                <a:schemeClr val="accent5">
                  <a:lumMod val="60000"/>
                  <a:lumOff val="40000"/>
                </a:schemeClr>
              </a:buClr>
              <a:buFont typeface="Wingdings" pitchFamily="2" charset="2"/>
              <a:buChar char="v"/>
            </a:pPr>
            <a:r>
              <a:rPr lang="en-US" sz="2400" b="1" dirty="0">
                <a:solidFill>
                  <a:schemeClr val="bg1"/>
                </a:solidFill>
              </a:rPr>
              <a:t>Mitigation Strategies</a:t>
            </a:r>
          </a:p>
          <a:p>
            <a:pPr marL="545069" indent="-373611">
              <a:lnSpc>
                <a:spcPts val="3600"/>
              </a:lnSpc>
              <a:buClr>
                <a:schemeClr val="accent5">
                  <a:lumMod val="60000"/>
                  <a:lumOff val="40000"/>
                </a:schemeClr>
              </a:buClr>
              <a:buFont typeface="Wingdings" pitchFamily="2" charset="2"/>
              <a:buChar char="v"/>
            </a:pPr>
            <a:r>
              <a:rPr lang="en-US" sz="2400" b="1" dirty="0">
                <a:solidFill>
                  <a:schemeClr val="bg1"/>
                </a:solidFill>
              </a:rPr>
              <a:t>Pre-Disaster Action Plan</a:t>
            </a:r>
          </a:p>
          <a:p>
            <a:pPr marL="545069" indent="-373611">
              <a:lnSpc>
                <a:spcPts val="3600"/>
              </a:lnSpc>
              <a:buClr>
                <a:schemeClr val="accent5">
                  <a:lumMod val="60000"/>
                  <a:lumOff val="40000"/>
                </a:schemeClr>
              </a:buClr>
              <a:buFont typeface="Wingdings" pitchFamily="2" charset="2"/>
              <a:buChar char="v"/>
            </a:pPr>
            <a:r>
              <a:rPr lang="en-US" sz="2400" b="1" dirty="0">
                <a:solidFill>
                  <a:schemeClr val="bg1"/>
                </a:solidFill>
              </a:rPr>
              <a:t>Summary</a:t>
            </a:r>
          </a:p>
          <a:p>
            <a:pPr marL="545069" indent="-373611">
              <a:lnSpc>
                <a:spcPts val="3600"/>
              </a:lnSpc>
              <a:buClr>
                <a:schemeClr val="accent5">
                  <a:lumMod val="60000"/>
                  <a:lumOff val="40000"/>
                </a:schemeClr>
              </a:buClr>
              <a:buFont typeface="Wingdings" pitchFamily="2" charset="2"/>
              <a:buChar char="v"/>
            </a:pPr>
            <a:r>
              <a:rPr lang="en-US" sz="2400" b="1" dirty="0">
                <a:solidFill>
                  <a:schemeClr val="bg1"/>
                </a:solidFill>
              </a:rPr>
              <a:t>Generative AI Attestation</a:t>
            </a:r>
          </a:p>
          <a:p>
            <a:pPr marL="545069" indent="-373611">
              <a:lnSpc>
                <a:spcPts val="3600"/>
              </a:lnSpc>
              <a:buClr>
                <a:schemeClr val="accent5">
                  <a:lumMod val="60000"/>
                  <a:lumOff val="40000"/>
                </a:schemeClr>
              </a:buClr>
              <a:buFont typeface="Wingdings" pitchFamily="2" charset="2"/>
              <a:buChar char="v"/>
            </a:pPr>
            <a:r>
              <a:rPr lang="en-US" sz="2400" b="1" dirty="0">
                <a:solidFill>
                  <a:schemeClr val="bg1"/>
                </a:solidFill>
              </a:rPr>
              <a:t>References</a:t>
            </a:r>
          </a:p>
          <a:p>
            <a:endParaRPr lang="en-US" sz="12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Frangipani flower">
            <a:extLst>
              <a:ext uri="{FF2B5EF4-FFF2-40B4-BE49-F238E27FC236}">
                <a16:creationId xmlns:a16="http://schemas.microsoft.com/office/drawing/2014/main" id="{B6131CCD-54E6-6885-22AD-4823C7331624}"/>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52000" contrast="40000"/>
                    </a14:imgEffect>
                  </a14:imgLayer>
                </a14:imgProps>
              </a:ext>
              <a:ext uri="{28A0092B-C50C-407E-A947-70E740481C1C}">
                <a14:useLocalDpi xmlns:a14="http://schemas.microsoft.com/office/drawing/2010/main"/>
              </a:ext>
            </a:extLst>
          </a:blip>
          <a:stretch>
            <a:fillRect/>
          </a:stretch>
        </p:blipFill>
        <p:spPr>
          <a:xfrm>
            <a:off x="0" y="26549"/>
            <a:ext cx="12192000" cy="6859097"/>
          </a:xfrm>
          <a:prstGeom prst="rect">
            <a:avLst/>
          </a:prstGeom>
        </p:spPr>
      </p:pic>
      <p:sp>
        <p:nvSpPr>
          <p:cNvPr id="5" name="TextBox 3">
            <a:extLst>
              <a:ext uri="{FF2B5EF4-FFF2-40B4-BE49-F238E27FC236}">
                <a16:creationId xmlns:a16="http://schemas.microsoft.com/office/drawing/2014/main" id="{9D3FD5FA-0877-4D57-5B66-7D168DF028F8}"/>
              </a:ext>
            </a:extLst>
          </p:cNvPr>
          <p:cNvSpPr txBox="1"/>
          <p:nvPr/>
        </p:nvSpPr>
        <p:spPr>
          <a:xfrm>
            <a:off x="1738983" y="313716"/>
            <a:ext cx="4357017" cy="553998"/>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3600" b="1" dirty="0">
                <a:solidFill>
                  <a:schemeClr val="bg1"/>
                </a:solidFill>
                <a:ea typeface="Barlow Ultra-Bold"/>
                <a:cs typeface="Barlow Ultra-Bold"/>
                <a:sym typeface="Barlow Ultra-Bold"/>
              </a:rPr>
              <a:t>Maui County, Hawaii</a:t>
            </a:r>
          </a:p>
        </p:txBody>
      </p:sp>
      <p:sp>
        <p:nvSpPr>
          <p:cNvPr id="9" name="TextBox 8">
            <a:extLst>
              <a:ext uri="{FF2B5EF4-FFF2-40B4-BE49-F238E27FC236}">
                <a16:creationId xmlns:a16="http://schemas.microsoft.com/office/drawing/2014/main" id="{DDD32197-AFB5-D98E-D8E9-7D827A9AFA8D}"/>
              </a:ext>
            </a:extLst>
          </p:cNvPr>
          <p:cNvSpPr txBox="1"/>
          <p:nvPr/>
        </p:nvSpPr>
        <p:spPr>
          <a:xfrm>
            <a:off x="434837" y="1154881"/>
            <a:ext cx="7415217" cy="707886"/>
          </a:xfrm>
          <a:prstGeom prst="rect">
            <a:avLst/>
          </a:prstGeom>
          <a:noFill/>
        </p:spPr>
        <p:txBody>
          <a:bodyPr wrap="square" rtlCol="0">
            <a:spAutoFit/>
          </a:bodyPr>
          <a:lstStyle/>
          <a:p>
            <a:pPr>
              <a:buClr>
                <a:schemeClr val="accent5">
                  <a:lumMod val="60000"/>
                  <a:lumOff val="40000"/>
                </a:schemeClr>
              </a:buClr>
            </a:pPr>
            <a:r>
              <a:rPr lang="en-US" sz="2000" b="1" dirty="0">
                <a:solidFill>
                  <a:schemeClr val="bg1"/>
                </a:solidFill>
              </a:rPr>
              <a:t>Maui County covers over 1,100 square miles and four islands (only three are inhabited): Maui, Moloka’i, Lanai, and </a:t>
            </a:r>
            <a:r>
              <a:rPr lang="en-US" sz="2000" b="1" dirty="0" err="1">
                <a:solidFill>
                  <a:schemeClr val="bg1"/>
                </a:solidFill>
              </a:rPr>
              <a:t>Kaho’olawe</a:t>
            </a:r>
            <a:r>
              <a:rPr lang="en-US" sz="2000" b="1" dirty="0">
                <a:solidFill>
                  <a:schemeClr val="bg1"/>
                </a:solidFill>
              </a:rPr>
              <a:t>. </a:t>
            </a:r>
          </a:p>
        </p:txBody>
      </p:sp>
      <p:pic>
        <p:nvPicPr>
          <p:cNvPr id="13" name="Picture 12">
            <a:extLst>
              <a:ext uri="{FF2B5EF4-FFF2-40B4-BE49-F238E27FC236}">
                <a16:creationId xmlns:a16="http://schemas.microsoft.com/office/drawing/2014/main" id="{0F7443C2-E32E-E147-4C64-DABD779A5E3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70624" y="3912876"/>
            <a:ext cx="3873522" cy="2525749"/>
          </a:xfrm>
          <a:prstGeom prst="rect">
            <a:avLst/>
          </a:prstGeom>
        </p:spPr>
      </p:pic>
      <p:sp>
        <p:nvSpPr>
          <p:cNvPr id="14" name="TextBox 13">
            <a:extLst>
              <a:ext uri="{FF2B5EF4-FFF2-40B4-BE49-F238E27FC236}">
                <a16:creationId xmlns:a16="http://schemas.microsoft.com/office/drawing/2014/main" id="{EF6F1C5A-BB4C-EAFB-5B5E-7786FAA88BF9}"/>
              </a:ext>
            </a:extLst>
          </p:cNvPr>
          <p:cNvSpPr txBox="1"/>
          <p:nvPr/>
        </p:nvSpPr>
        <p:spPr>
          <a:xfrm>
            <a:off x="8479799" y="4163008"/>
            <a:ext cx="843372" cy="307777"/>
          </a:xfrm>
          <a:prstGeom prst="rect">
            <a:avLst/>
          </a:prstGeom>
          <a:noFill/>
        </p:spPr>
        <p:txBody>
          <a:bodyPr wrap="none" rtlCol="0">
            <a:spAutoFit/>
          </a:bodyPr>
          <a:lstStyle/>
          <a:p>
            <a:r>
              <a:rPr lang="en-US" sz="1400" b="1" dirty="0">
                <a:solidFill>
                  <a:schemeClr val="bg1"/>
                </a:solidFill>
              </a:rPr>
              <a:t>Moloka’i</a:t>
            </a:r>
          </a:p>
        </p:txBody>
      </p:sp>
      <p:sp>
        <p:nvSpPr>
          <p:cNvPr id="15" name="TextBox 14">
            <a:extLst>
              <a:ext uri="{FF2B5EF4-FFF2-40B4-BE49-F238E27FC236}">
                <a16:creationId xmlns:a16="http://schemas.microsoft.com/office/drawing/2014/main" id="{15644D8E-CE2F-0400-DFB7-48E146454930}"/>
              </a:ext>
            </a:extLst>
          </p:cNvPr>
          <p:cNvSpPr txBox="1"/>
          <p:nvPr/>
        </p:nvSpPr>
        <p:spPr>
          <a:xfrm>
            <a:off x="9028248" y="4985146"/>
            <a:ext cx="577402" cy="307777"/>
          </a:xfrm>
          <a:prstGeom prst="rect">
            <a:avLst/>
          </a:prstGeom>
          <a:noFill/>
        </p:spPr>
        <p:txBody>
          <a:bodyPr wrap="none" rtlCol="0">
            <a:spAutoFit/>
          </a:bodyPr>
          <a:lstStyle/>
          <a:p>
            <a:r>
              <a:rPr lang="en-US" sz="1400" b="1" dirty="0">
                <a:solidFill>
                  <a:schemeClr val="bg1"/>
                </a:solidFill>
              </a:rPr>
              <a:t>Lanai</a:t>
            </a:r>
          </a:p>
        </p:txBody>
      </p:sp>
      <p:sp>
        <p:nvSpPr>
          <p:cNvPr id="16" name="TextBox 15">
            <a:extLst>
              <a:ext uri="{FF2B5EF4-FFF2-40B4-BE49-F238E27FC236}">
                <a16:creationId xmlns:a16="http://schemas.microsoft.com/office/drawing/2014/main" id="{64FB2A33-3A65-BE24-F8D4-75FA7856AFF2}"/>
              </a:ext>
            </a:extLst>
          </p:cNvPr>
          <p:cNvSpPr txBox="1"/>
          <p:nvPr/>
        </p:nvSpPr>
        <p:spPr>
          <a:xfrm>
            <a:off x="9142638" y="5739943"/>
            <a:ext cx="926023" cy="430887"/>
          </a:xfrm>
          <a:prstGeom prst="rect">
            <a:avLst/>
          </a:prstGeom>
          <a:noFill/>
        </p:spPr>
        <p:txBody>
          <a:bodyPr wrap="none" rtlCol="0">
            <a:spAutoFit/>
          </a:bodyPr>
          <a:lstStyle/>
          <a:p>
            <a:pPr algn="ctr"/>
            <a:r>
              <a:rPr lang="en-US" sz="1200" b="1" dirty="0" err="1">
                <a:solidFill>
                  <a:schemeClr val="bg1"/>
                </a:solidFill>
              </a:rPr>
              <a:t>Kaho’olawe</a:t>
            </a:r>
            <a:br>
              <a:rPr lang="en-US" sz="1200" b="1" dirty="0">
                <a:solidFill>
                  <a:schemeClr val="bg1"/>
                </a:solidFill>
              </a:rPr>
            </a:br>
            <a:r>
              <a:rPr lang="en-US" sz="1000" dirty="0">
                <a:solidFill>
                  <a:schemeClr val="bg1"/>
                </a:solidFill>
              </a:rPr>
              <a:t>(uninhabited)</a:t>
            </a:r>
          </a:p>
        </p:txBody>
      </p:sp>
      <p:sp>
        <p:nvSpPr>
          <p:cNvPr id="17" name="TextBox 16">
            <a:extLst>
              <a:ext uri="{FF2B5EF4-FFF2-40B4-BE49-F238E27FC236}">
                <a16:creationId xmlns:a16="http://schemas.microsoft.com/office/drawing/2014/main" id="{345F4F0E-1605-9ADC-0B5F-01113FF068C7}"/>
              </a:ext>
            </a:extLst>
          </p:cNvPr>
          <p:cNvSpPr txBox="1"/>
          <p:nvPr/>
        </p:nvSpPr>
        <p:spPr>
          <a:xfrm>
            <a:off x="10563273" y="5177208"/>
            <a:ext cx="570990" cy="307777"/>
          </a:xfrm>
          <a:prstGeom prst="rect">
            <a:avLst/>
          </a:prstGeom>
          <a:noFill/>
        </p:spPr>
        <p:txBody>
          <a:bodyPr wrap="none" rtlCol="0">
            <a:spAutoFit/>
          </a:bodyPr>
          <a:lstStyle/>
          <a:p>
            <a:r>
              <a:rPr lang="en-US" sz="1400" b="1" dirty="0">
                <a:solidFill>
                  <a:schemeClr val="bg1"/>
                </a:solidFill>
              </a:rPr>
              <a:t>Maui</a:t>
            </a:r>
          </a:p>
        </p:txBody>
      </p:sp>
      <p:sp>
        <p:nvSpPr>
          <p:cNvPr id="20" name="TextBox 19">
            <a:extLst>
              <a:ext uri="{FF2B5EF4-FFF2-40B4-BE49-F238E27FC236}">
                <a16:creationId xmlns:a16="http://schemas.microsoft.com/office/drawing/2014/main" id="{1292F66F-0067-BB7B-5C70-480E7BA4992C}"/>
              </a:ext>
            </a:extLst>
          </p:cNvPr>
          <p:cNvSpPr txBox="1"/>
          <p:nvPr/>
        </p:nvSpPr>
        <p:spPr>
          <a:xfrm>
            <a:off x="204840" y="2219811"/>
            <a:ext cx="7445105" cy="4062651"/>
          </a:xfrm>
          <a:prstGeom prst="rect">
            <a:avLst/>
          </a:prstGeom>
          <a:noFill/>
        </p:spPr>
        <p:txBody>
          <a:bodyPr wrap="square" rtlCol="0">
            <a:spAutoFit/>
          </a:bodyPr>
          <a:lstStyle/>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Total Population approx. 164,000 (County of Maui, n.d.)</a:t>
            </a:r>
            <a:br>
              <a:rPr lang="en-US" dirty="0">
                <a:solidFill>
                  <a:schemeClr val="bg1"/>
                </a:solidFill>
              </a:rPr>
            </a:br>
            <a:r>
              <a:rPr lang="en-US" sz="1400" dirty="0">
                <a:solidFill>
                  <a:schemeClr val="bg1"/>
                </a:solidFill>
              </a:rPr>
              <a:t>- Island of Maui: population 153,400</a:t>
            </a:r>
            <a:br>
              <a:rPr lang="en-US" sz="1400" dirty="0">
                <a:solidFill>
                  <a:schemeClr val="bg1"/>
                </a:solidFill>
              </a:rPr>
            </a:br>
            <a:r>
              <a:rPr lang="en-US" sz="1400" dirty="0">
                <a:solidFill>
                  <a:schemeClr val="bg1"/>
                </a:solidFill>
              </a:rPr>
              <a:t>- Island of Moloka’i: population 7,400</a:t>
            </a:r>
            <a:br>
              <a:rPr lang="en-US" sz="1400" dirty="0">
                <a:solidFill>
                  <a:schemeClr val="bg1"/>
                </a:solidFill>
              </a:rPr>
            </a:br>
            <a:r>
              <a:rPr lang="en-US" sz="1400" dirty="0">
                <a:solidFill>
                  <a:schemeClr val="bg1"/>
                </a:solidFill>
              </a:rPr>
              <a:t>- Island of Lanai: population 3,200</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White, Asian, and Multiracial residents make up more than ¾ of population</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Native Hawaiian are a minority population across the county as a whole</a:t>
            </a:r>
            <a:br>
              <a:rPr lang="en-US" dirty="0">
                <a:solidFill>
                  <a:schemeClr val="bg1"/>
                </a:solidFill>
              </a:rPr>
            </a:br>
            <a:r>
              <a:rPr lang="en-US" sz="1400" dirty="0">
                <a:solidFill>
                  <a:schemeClr val="bg1"/>
                </a:solidFill>
              </a:rPr>
              <a:t>- On Moloka’i, Native Hawaiian are the community majority with 65% of the island population</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Unemployment rate 3.4%</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Two official languages: English and Hawaiian</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Median household income of $95,076</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Internet access in 83.6% of households (Hawai’i Health Matters, 2024)</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9.8% of residents live below the poverty level (U.S. Census Bureau, 2023)</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13.8% of residents receive SNAP benefits</a:t>
            </a:r>
          </a:p>
        </p:txBody>
      </p:sp>
      <p:pic>
        <p:nvPicPr>
          <p:cNvPr id="22" name="Picture 21">
            <a:extLst>
              <a:ext uri="{FF2B5EF4-FFF2-40B4-BE49-F238E27FC236}">
                <a16:creationId xmlns:a16="http://schemas.microsoft.com/office/drawing/2014/main" id="{F5206035-6CD8-E5EA-D0EE-68D7B9D216D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70624" y="259677"/>
            <a:ext cx="3867406" cy="3206179"/>
          </a:xfrm>
          <a:prstGeom prst="rect">
            <a:avLst/>
          </a:prstGeom>
        </p:spPr>
      </p:pic>
      <p:sp>
        <p:nvSpPr>
          <p:cNvPr id="3" name="TextBox 2">
            <a:extLst>
              <a:ext uri="{FF2B5EF4-FFF2-40B4-BE49-F238E27FC236}">
                <a16:creationId xmlns:a16="http://schemas.microsoft.com/office/drawing/2014/main" id="{B9DD1E36-4B9B-E3A8-C717-1E5562A35464}"/>
              </a:ext>
            </a:extLst>
          </p:cNvPr>
          <p:cNvSpPr txBox="1"/>
          <p:nvPr/>
        </p:nvSpPr>
        <p:spPr>
          <a:xfrm>
            <a:off x="8476504" y="6448573"/>
            <a:ext cx="3055645" cy="338554"/>
          </a:xfrm>
          <a:prstGeom prst="rect">
            <a:avLst/>
          </a:prstGeom>
          <a:noFill/>
        </p:spPr>
        <p:txBody>
          <a:bodyPr wrap="none" rtlCol="0">
            <a:spAutoFit/>
          </a:bodyPr>
          <a:lstStyle/>
          <a:p>
            <a:r>
              <a:rPr lang="en-US" sz="800" b="1" dirty="0">
                <a:solidFill>
                  <a:schemeClr val="bg1"/>
                </a:solidFill>
              </a:rPr>
              <a:t>Figure 2. Maui County map</a:t>
            </a:r>
            <a:r>
              <a:rPr lang="en-US" sz="800" dirty="0">
                <a:solidFill>
                  <a:schemeClr val="bg1"/>
                </a:solidFill>
              </a:rPr>
              <a:t>. </a:t>
            </a:r>
            <a:r>
              <a:rPr lang="en-US" sz="800" i="1" dirty="0">
                <a:solidFill>
                  <a:schemeClr val="bg1"/>
                </a:solidFill>
              </a:rPr>
              <a:t>Screenshot of Maui County geography</a:t>
            </a:r>
            <a:r>
              <a:rPr lang="en-US" sz="800" dirty="0">
                <a:solidFill>
                  <a:schemeClr val="bg1"/>
                </a:solidFill>
              </a:rPr>
              <a:t>.</a:t>
            </a:r>
            <a:br>
              <a:rPr lang="en-US" sz="800" dirty="0">
                <a:solidFill>
                  <a:schemeClr val="bg1"/>
                </a:solidFill>
              </a:rPr>
            </a:br>
            <a:r>
              <a:rPr lang="en-US" sz="800" dirty="0">
                <a:solidFill>
                  <a:schemeClr val="bg1"/>
                </a:solidFill>
              </a:rPr>
              <a:t>Source: Google. (n.d.). Google Maps. https://</a:t>
            </a:r>
            <a:r>
              <a:rPr lang="en-US" sz="800" dirty="0" err="1">
                <a:solidFill>
                  <a:schemeClr val="bg1"/>
                </a:solidFill>
              </a:rPr>
              <a:t>www.google.com</a:t>
            </a:r>
            <a:r>
              <a:rPr lang="en-US" sz="800" dirty="0">
                <a:solidFill>
                  <a:schemeClr val="bg1"/>
                </a:solidFill>
              </a:rPr>
              <a:t>/maps</a:t>
            </a:r>
          </a:p>
        </p:txBody>
      </p:sp>
      <p:sp>
        <p:nvSpPr>
          <p:cNvPr id="4" name="TextBox 3">
            <a:extLst>
              <a:ext uri="{FF2B5EF4-FFF2-40B4-BE49-F238E27FC236}">
                <a16:creationId xmlns:a16="http://schemas.microsoft.com/office/drawing/2014/main" id="{3A148B73-4CFE-D503-C057-FEF8900AD34B}"/>
              </a:ext>
            </a:extLst>
          </p:cNvPr>
          <p:cNvSpPr txBox="1"/>
          <p:nvPr/>
        </p:nvSpPr>
        <p:spPr>
          <a:xfrm>
            <a:off x="8536831" y="3424863"/>
            <a:ext cx="3063659" cy="461665"/>
          </a:xfrm>
          <a:prstGeom prst="rect">
            <a:avLst/>
          </a:prstGeom>
          <a:noFill/>
        </p:spPr>
        <p:txBody>
          <a:bodyPr wrap="none" rtlCol="0">
            <a:spAutoFit/>
          </a:bodyPr>
          <a:lstStyle/>
          <a:p>
            <a:r>
              <a:rPr lang="en-US" sz="800" b="1" dirty="0">
                <a:solidFill>
                  <a:schemeClr val="bg1"/>
                </a:solidFill>
              </a:rPr>
              <a:t>Figure 1. Pie chart of Maui County racial and ethnic demographics. </a:t>
            </a:r>
          </a:p>
          <a:p>
            <a:r>
              <a:rPr lang="en-US" sz="800" i="1" dirty="0">
                <a:solidFill>
                  <a:schemeClr val="bg1"/>
                </a:solidFill>
              </a:rPr>
              <a:t>Graphic created by the author using Excel using County of Maui data</a:t>
            </a:r>
            <a:r>
              <a:rPr lang="en-US" sz="800" b="1" dirty="0">
                <a:solidFill>
                  <a:schemeClr val="bg1"/>
                </a:solidFill>
              </a:rPr>
              <a:t>.</a:t>
            </a:r>
            <a:br>
              <a:rPr lang="en-US" sz="800" dirty="0">
                <a:solidFill>
                  <a:schemeClr val="bg1"/>
                </a:solidFill>
              </a:rPr>
            </a:br>
            <a:r>
              <a:rPr lang="en-US" sz="800" dirty="0">
                <a:solidFill>
                  <a:schemeClr val="bg1"/>
                </a:solidFill>
              </a:rPr>
              <a:t>Source:  McNeese, S. (2025) (Data derived from County of Maui, n.d.)</a:t>
            </a:r>
          </a:p>
        </p:txBody>
      </p:sp>
      <p:pic>
        <p:nvPicPr>
          <p:cNvPr id="18" name="Audio 17">
            <a:extLst>
              <a:ext uri="{FF2B5EF4-FFF2-40B4-BE49-F238E27FC236}">
                <a16:creationId xmlns:a16="http://schemas.microsoft.com/office/drawing/2014/main" id="{9B061691-C2F0-7CBB-E0AD-E83B80EB0F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17399109"/>
      </p:ext>
    </p:extLst>
  </p:cSld>
  <p:clrMapOvr>
    <a:masterClrMapping/>
  </p:clrMapOvr>
  <mc:AlternateContent xmlns:mc="http://schemas.openxmlformats.org/markup-compatibility/2006">
    <mc:Choice xmlns:p14="http://schemas.microsoft.com/office/powerpoint/2010/main" Requires="p14">
      <p:transition spd="slow" p14:dur="2000" advTm="136330"/>
    </mc:Choice>
    <mc:Fallback>
      <p:transition spd="slow" advTm="13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134D27-102E-86C9-8FDA-0B942A88606C}"/>
            </a:ext>
          </a:extLst>
        </p:cNvPr>
        <p:cNvGrpSpPr/>
        <p:nvPr/>
      </p:nvGrpSpPr>
      <p:grpSpPr>
        <a:xfrm>
          <a:off x="0" y="0"/>
          <a:ext cx="0" cy="0"/>
          <a:chOff x="0" y="0"/>
          <a:chExt cx="0" cy="0"/>
        </a:xfrm>
      </p:grpSpPr>
      <p:pic>
        <p:nvPicPr>
          <p:cNvPr id="5" name="Picture 4" descr="A big wave crashing with spray blowing up on the air">
            <a:extLst>
              <a:ext uri="{FF2B5EF4-FFF2-40B4-BE49-F238E27FC236}">
                <a16:creationId xmlns:a16="http://schemas.microsoft.com/office/drawing/2014/main" id="{E94F1272-4B16-876A-450D-112F0304F0E6}"/>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 y="0"/>
            <a:ext cx="12192000" cy="6860693"/>
          </a:xfrm>
          <a:prstGeom prst="rect">
            <a:avLst/>
          </a:prstGeom>
        </p:spPr>
      </p:pic>
      <p:sp>
        <p:nvSpPr>
          <p:cNvPr id="9" name="TextBox 3">
            <a:extLst>
              <a:ext uri="{FF2B5EF4-FFF2-40B4-BE49-F238E27FC236}">
                <a16:creationId xmlns:a16="http://schemas.microsoft.com/office/drawing/2014/main" id="{92DB7E78-AB71-8CC0-DE6E-F005168EEA29}"/>
              </a:ext>
            </a:extLst>
          </p:cNvPr>
          <p:cNvSpPr txBox="1"/>
          <p:nvPr/>
        </p:nvSpPr>
        <p:spPr>
          <a:xfrm>
            <a:off x="1222342" y="120005"/>
            <a:ext cx="9747316" cy="615553"/>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3600" b="1" dirty="0">
                <a:solidFill>
                  <a:schemeClr val="bg1"/>
                </a:solidFill>
              </a:rPr>
              <a:t>Historical</a:t>
            </a:r>
            <a:r>
              <a:rPr lang="en-US" sz="4000" b="1" dirty="0">
                <a:solidFill>
                  <a:schemeClr val="bg1"/>
                </a:solidFill>
              </a:rPr>
              <a:t> </a:t>
            </a:r>
            <a:r>
              <a:rPr lang="en-US" sz="3600" b="1" dirty="0">
                <a:solidFill>
                  <a:schemeClr val="bg1"/>
                </a:solidFill>
              </a:rPr>
              <a:t>Disasters</a:t>
            </a:r>
            <a:r>
              <a:rPr lang="en-US" sz="4000" b="1" dirty="0">
                <a:solidFill>
                  <a:schemeClr val="bg1"/>
                </a:solidFill>
              </a:rPr>
              <a:t> of the Hawaiian Islands</a:t>
            </a:r>
          </a:p>
        </p:txBody>
      </p:sp>
      <p:pic>
        <p:nvPicPr>
          <p:cNvPr id="13" name="Picture 12">
            <a:extLst>
              <a:ext uri="{FF2B5EF4-FFF2-40B4-BE49-F238E27FC236}">
                <a16:creationId xmlns:a16="http://schemas.microsoft.com/office/drawing/2014/main" id="{46DB32C5-3F36-B38D-FEFE-C52C91E265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2107" y="735558"/>
            <a:ext cx="10287786" cy="5786879"/>
          </a:xfrm>
          <a:prstGeom prst="rect">
            <a:avLst/>
          </a:prstGeom>
        </p:spPr>
      </p:pic>
      <p:sp>
        <p:nvSpPr>
          <p:cNvPr id="2" name="TextBox 1">
            <a:extLst>
              <a:ext uri="{FF2B5EF4-FFF2-40B4-BE49-F238E27FC236}">
                <a16:creationId xmlns:a16="http://schemas.microsoft.com/office/drawing/2014/main" id="{C3A75CD7-34BE-DDF4-EA9B-5B580610F87C}"/>
              </a:ext>
            </a:extLst>
          </p:cNvPr>
          <p:cNvSpPr txBox="1"/>
          <p:nvPr/>
        </p:nvSpPr>
        <p:spPr>
          <a:xfrm>
            <a:off x="1222342" y="6537676"/>
            <a:ext cx="9747316" cy="307777"/>
          </a:xfrm>
          <a:prstGeom prst="rect">
            <a:avLst/>
          </a:prstGeom>
          <a:noFill/>
        </p:spPr>
        <p:txBody>
          <a:bodyPr wrap="square" rtlCol="0">
            <a:spAutoFit/>
          </a:bodyPr>
          <a:lstStyle/>
          <a:p>
            <a:r>
              <a:rPr lang="en-US" sz="1400" b="1" dirty="0">
                <a:solidFill>
                  <a:schemeClr val="bg1"/>
                </a:solidFill>
              </a:rPr>
              <a:t>Figure 3. Timeline of historical disasters affecting Hawaiʻi. </a:t>
            </a:r>
            <a:r>
              <a:rPr lang="en-US" sz="1400" i="1" dirty="0">
                <a:solidFill>
                  <a:schemeClr val="bg1"/>
                </a:solidFill>
              </a:rPr>
              <a:t>Graphic created by the author using Canva. </a:t>
            </a:r>
            <a:r>
              <a:rPr lang="en-US" sz="1400" b="1" dirty="0">
                <a:solidFill>
                  <a:schemeClr val="bg1"/>
                </a:solidFill>
              </a:rPr>
              <a:t>Source:</a:t>
            </a:r>
            <a:r>
              <a:rPr lang="en-US" sz="1400" dirty="0">
                <a:solidFill>
                  <a:schemeClr val="bg1"/>
                </a:solidFill>
              </a:rPr>
              <a:t> McNeese, S. (2025).</a:t>
            </a:r>
          </a:p>
        </p:txBody>
      </p:sp>
      <p:pic>
        <p:nvPicPr>
          <p:cNvPr id="11" name="Audio 10">
            <a:extLst>
              <a:ext uri="{FF2B5EF4-FFF2-40B4-BE49-F238E27FC236}">
                <a16:creationId xmlns:a16="http://schemas.microsoft.com/office/drawing/2014/main" id="{D8928A8D-3D30-D5FC-9A2D-3FA4E57E82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80573512"/>
      </p:ext>
    </p:extLst>
  </p:cSld>
  <p:clrMapOvr>
    <a:masterClrMapping/>
  </p:clrMapOvr>
  <mc:AlternateContent xmlns:mc="http://schemas.openxmlformats.org/markup-compatibility/2006">
    <mc:Choice xmlns:p14="http://schemas.microsoft.com/office/powerpoint/2010/main" Requires="p14">
      <p:transition spd="slow" p14:dur="2000" advTm="109514"/>
    </mc:Choice>
    <mc:Fallback>
      <p:transition spd="slow" advTm="10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B262284-73C6-4EC4-934A-7AA03E5EB315}"/>
            </a:ext>
          </a:extLst>
        </p:cNvPr>
        <p:cNvGrpSpPr/>
        <p:nvPr/>
      </p:nvGrpSpPr>
      <p:grpSpPr>
        <a:xfrm>
          <a:off x="0" y="0"/>
          <a:ext cx="0" cy="0"/>
          <a:chOff x="0" y="0"/>
          <a:chExt cx="0" cy="0"/>
        </a:xfrm>
      </p:grpSpPr>
      <p:pic>
        <p:nvPicPr>
          <p:cNvPr id="3" name="Picture 2" descr="Close-up of coral on a coral reef">
            <a:extLst>
              <a:ext uri="{FF2B5EF4-FFF2-40B4-BE49-F238E27FC236}">
                <a16:creationId xmlns:a16="http://schemas.microsoft.com/office/drawing/2014/main" id="{4E784C82-DB63-199F-CA21-CF5A717174D2}"/>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57000" contrast="40000"/>
                    </a14:imgEffect>
                  </a14:imgLayer>
                </a14:imgProps>
              </a:ext>
              <a:ext uri="{28A0092B-C50C-407E-A947-70E740481C1C}">
                <a14:useLocalDpi xmlns:a14="http://schemas.microsoft.com/office/drawing/2010/main"/>
              </a:ext>
            </a:extLst>
          </a:blip>
          <a:stretch>
            <a:fillRect/>
          </a:stretch>
        </p:blipFill>
        <p:spPr>
          <a:xfrm>
            <a:off x="0" y="0"/>
            <a:ext cx="12192000" cy="6865313"/>
          </a:xfrm>
          <a:prstGeom prst="rect">
            <a:avLst/>
          </a:prstGeom>
        </p:spPr>
      </p:pic>
      <p:sp>
        <p:nvSpPr>
          <p:cNvPr id="5" name="TextBox 3">
            <a:extLst>
              <a:ext uri="{FF2B5EF4-FFF2-40B4-BE49-F238E27FC236}">
                <a16:creationId xmlns:a16="http://schemas.microsoft.com/office/drawing/2014/main" id="{C0D1351E-0CF8-921B-104A-80F964A90370}"/>
              </a:ext>
            </a:extLst>
          </p:cNvPr>
          <p:cNvSpPr txBox="1"/>
          <p:nvPr/>
        </p:nvSpPr>
        <p:spPr>
          <a:xfrm>
            <a:off x="3844696" y="196705"/>
            <a:ext cx="4502608" cy="553998"/>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3600" b="1" dirty="0">
                <a:solidFill>
                  <a:schemeClr val="bg1"/>
                </a:solidFill>
                <a:ea typeface="Barlow Ultra-Bold"/>
                <a:cs typeface="Barlow Ultra-Bold"/>
                <a:sym typeface="Barlow Ultra-Bold"/>
              </a:rPr>
              <a:t>Vulnerability Profile</a:t>
            </a:r>
          </a:p>
        </p:txBody>
      </p:sp>
      <p:sp>
        <p:nvSpPr>
          <p:cNvPr id="6" name="TextBox 5">
            <a:extLst>
              <a:ext uri="{FF2B5EF4-FFF2-40B4-BE49-F238E27FC236}">
                <a16:creationId xmlns:a16="http://schemas.microsoft.com/office/drawing/2014/main" id="{E23C262C-F7E0-DDF6-E844-525B549D2646}"/>
              </a:ext>
            </a:extLst>
          </p:cNvPr>
          <p:cNvSpPr txBox="1"/>
          <p:nvPr/>
        </p:nvSpPr>
        <p:spPr>
          <a:xfrm>
            <a:off x="6969760" y="1327937"/>
            <a:ext cx="5052557" cy="4708981"/>
          </a:xfrm>
          <a:prstGeom prst="rect">
            <a:avLst/>
          </a:prstGeom>
          <a:solidFill>
            <a:schemeClr val="tx1">
              <a:alpha val="60000"/>
            </a:schemeClr>
          </a:solidFill>
          <a:effectLst>
            <a:softEdge rad="63500"/>
          </a:effectLst>
        </p:spPr>
        <p:txBody>
          <a:bodyPr wrap="square" rtlCol="0">
            <a:spAutoFit/>
          </a:bodyPr>
          <a:lstStyle/>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Only four hospitals in the county with licensed acute care beds (Ye, 2025)</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Significant portion of populated coastline falls within the tsunami evacuation zone (Tsunami Aware, 2025)</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None of the four major hospitals are located within the tsunami zone</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Island of Maui has three primary airports (State of Hawaii, n.d.-a)</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Lanai and Moloka’i each have small regional airports</a:t>
            </a:r>
            <a:endParaRPr lang="en-US" sz="1400" dirty="0">
              <a:solidFill>
                <a:schemeClr val="bg1"/>
              </a:solidFill>
            </a:endParaRP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Many communities are rural and geographically isolated</a:t>
            </a:r>
          </a:p>
          <a:p>
            <a:pPr marL="285750" indent="-285750">
              <a:spcAft>
                <a:spcPts val="600"/>
              </a:spcAft>
              <a:buClr>
                <a:schemeClr val="accent5">
                  <a:lumMod val="60000"/>
                  <a:lumOff val="40000"/>
                </a:schemeClr>
              </a:buClr>
              <a:buFont typeface="Wingdings" pitchFamily="2" charset="2"/>
              <a:buChar char="v"/>
            </a:pPr>
            <a:r>
              <a:rPr lang="en-US" dirty="0">
                <a:solidFill>
                  <a:schemeClr val="bg1"/>
                </a:solidFill>
              </a:rPr>
              <a:t>Moloka’i Island has the highest social vulnerability (ATSDR, 2022)</a:t>
            </a:r>
          </a:p>
        </p:txBody>
      </p:sp>
      <p:pic>
        <p:nvPicPr>
          <p:cNvPr id="8" name="Picture 7">
            <a:extLst>
              <a:ext uri="{FF2B5EF4-FFF2-40B4-BE49-F238E27FC236}">
                <a16:creationId xmlns:a16="http://schemas.microsoft.com/office/drawing/2014/main" id="{1E4A0FD2-8B05-DF9B-E5E9-2DC4B4BE6E25}"/>
              </a:ext>
            </a:extLst>
          </p:cNvPr>
          <p:cNvPicPr>
            <a:picLocks noChangeAspect="1"/>
          </p:cNvPicPr>
          <p:nvPr/>
        </p:nvPicPr>
        <p:blipFill>
          <a:blip r:embed="rId7"/>
          <a:stretch>
            <a:fillRect/>
          </a:stretch>
        </p:blipFill>
        <p:spPr>
          <a:xfrm>
            <a:off x="291602" y="1553483"/>
            <a:ext cx="6580373" cy="4257888"/>
          </a:xfrm>
          <a:prstGeom prst="rect">
            <a:avLst/>
          </a:prstGeom>
        </p:spPr>
      </p:pic>
      <p:sp>
        <p:nvSpPr>
          <p:cNvPr id="9" name="TextBox 8">
            <a:extLst>
              <a:ext uri="{FF2B5EF4-FFF2-40B4-BE49-F238E27FC236}">
                <a16:creationId xmlns:a16="http://schemas.microsoft.com/office/drawing/2014/main" id="{2352C29A-701E-CDB0-922D-4B3F2AA8C55B}"/>
              </a:ext>
            </a:extLst>
          </p:cNvPr>
          <p:cNvSpPr txBox="1"/>
          <p:nvPr/>
        </p:nvSpPr>
        <p:spPr>
          <a:xfrm>
            <a:off x="430597" y="5830510"/>
            <a:ext cx="6302381" cy="507831"/>
          </a:xfrm>
          <a:prstGeom prst="rect">
            <a:avLst/>
          </a:prstGeom>
          <a:noFill/>
        </p:spPr>
        <p:txBody>
          <a:bodyPr wrap="square" rtlCol="0">
            <a:spAutoFit/>
          </a:bodyPr>
          <a:lstStyle/>
          <a:p>
            <a:r>
              <a:rPr lang="en-US" sz="900" b="1" dirty="0">
                <a:solidFill>
                  <a:schemeClr val="bg1"/>
                </a:solidFill>
                <a:latin typeface="Calibri" panose="020F0502020204030204" pitchFamily="34" charset="0"/>
                <a:cs typeface="Calibri" panose="020F0502020204030204" pitchFamily="34" charset="0"/>
              </a:rPr>
              <a:t>Figure 4. Social Vulnerability Index map for Maui County, Hawaiʻi (2022)</a:t>
            </a:r>
            <a:r>
              <a:rPr lang="en-US" sz="900" dirty="0">
                <a:solidFill>
                  <a:schemeClr val="bg1"/>
                </a:solidFill>
                <a:latin typeface="Calibri" panose="020F0502020204030204" pitchFamily="34" charset="0"/>
                <a:cs typeface="Calibri" panose="020F0502020204030204" pitchFamily="34" charset="0"/>
              </a:rPr>
              <a:t>. </a:t>
            </a:r>
            <a:r>
              <a:rPr lang="en-US" sz="900" i="1" dirty="0">
                <a:solidFill>
                  <a:schemeClr val="bg1"/>
                </a:solidFill>
                <a:latin typeface="Calibri" panose="020F0502020204030204" pitchFamily="34" charset="0"/>
                <a:cs typeface="Calibri" panose="020F0502020204030204" pitchFamily="34" charset="0"/>
              </a:rPr>
              <a:t>Reproduction of ATSDR SVI map</a:t>
            </a:r>
            <a:r>
              <a:rPr lang="en-US" sz="900" dirty="0">
                <a:solidFill>
                  <a:schemeClr val="bg1"/>
                </a:solidFill>
                <a:latin typeface="Calibri" panose="020F0502020204030204" pitchFamily="34" charset="0"/>
                <a:cs typeface="Calibri" panose="020F0502020204030204" pitchFamily="34" charset="0"/>
              </a:rPr>
              <a:t>.</a:t>
            </a:r>
            <a:br>
              <a:rPr lang="en-US" sz="900" dirty="0">
                <a:solidFill>
                  <a:schemeClr val="bg1"/>
                </a:solidFill>
                <a:latin typeface="Calibri" panose="020F0502020204030204" pitchFamily="34" charset="0"/>
                <a:cs typeface="Calibri" panose="020F0502020204030204" pitchFamily="34" charset="0"/>
              </a:rPr>
            </a:br>
            <a:r>
              <a:rPr lang="en-US" sz="900" b="1" dirty="0">
                <a:solidFill>
                  <a:schemeClr val="bg1"/>
                </a:solidFill>
                <a:latin typeface="Calibri" panose="020F0502020204030204" pitchFamily="34" charset="0"/>
                <a:cs typeface="Calibri" panose="020F0502020204030204" pitchFamily="34" charset="0"/>
              </a:rPr>
              <a:t>Source</a:t>
            </a:r>
            <a:r>
              <a:rPr lang="en-US" sz="900" dirty="0">
                <a:solidFill>
                  <a:schemeClr val="bg1"/>
                </a:solidFill>
                <a:latin typeface="Calibri" panose="020F0502020204030204" pitchFamily="34" charset="0"/>
                <a:cs typeface="Calibri" panose="020F0502020204030204" pitchFamily="34" charset="0"/>
              </a:rPr>
              <a:t>: Agency for Toxic Substances and Disease Registry. (2022). CDC/ATSDR Social Vulnerability Index 2022: Maui County, Hawaii.</a:t>
            </a:r>
            <a:br>
              <a:rPr lang="en-US" sz="900" dirty="0">
                <a:solidFill>
                  <a:schemeClr val="bg1"/>
                </a:solidFill>
                <a:latin typeface="Calibri" panose="020F0502020204030204" pitchFamily="34" charset="0"/>
                <a:cs typeface="Calibri" panose="020F0502020204030204" pitchFamily="34" charset="0"/>
              </a:rPr>
            </a:br>
            <a:r>
              <a:rPr lang="en-US" sz="900" dirty="0">
                <a:solidFill>
                  <a:schemeClr val="bg1"/>
                </a:solidFill>
                <a:latin typeface="Calibri" panose="020F0502020204030204" pitchFamily="34" charset="0"/>
                <a:cs typeface="Calibri" panose="020F0502020204030204" pitchFamily="34" charset="0"/>
              </a:rPr>
              <a:t>https://</a:t>
            </a:r>
            <a:r>
              <a:rPr lang="en-US" sz="900" dirty="0" err="1">
                <a:solidFill>
                  <a:schemeClr val="bg1"/>
                </a:solidFill>
                <a:latin typeface="Calibri" panose="020F0502020204030204" pitchFamily="34" charset="0"/>
                <a:cs typeface="Calibri" panose="020F0502020204030204" pitchFamily="34" charset="0"/>
              </a:rPr>
              <a:t>svi.cdc.gov</a:t>
            </a:r>
            <a:r>
              <a:rPr lang="en-US" sz="900" dirty="0">
                <a:solidFill>
                  <a:schemeClr val="bg1"/>
                </a:solidFill>
                <a:latin typeface="Calibri" panose="020F0502020204030204" pitchFamily="34" charset="0"/>
                <a:cs typeface="Calibri" panose="020F0502020204030204" pitchFamily="34" charset="0"/>
              </a:rPr>
              <a:t>/Documents/</a:t>
            </a:r>
            <a:r>
              <a:rPr lang="en-US" sz="900" dirty="0" err="1">
                <a:solidFill>
                  <a:schemeClr val="bg1"/>
                </a:solidFill>
                <a:latin typeface="Calibri" panose="020F0502020204030204" pitchFamily="34" charset="0"/>
                <a:cs typeface="Calibri" panose="020F0502020204030204" pitchFamily="34" charset="0"/>
              </a:rPr>
              <a:t>CountyMaps</a:t>
            </a:r>
            <a:r>
              <a:rPr lang="en-US" sz="900" dirty="0">
                <a:solidFill>
                  <a:schemeClr val="bg1"/>
                </a:solidFill>
                <a:latin typeface="Calibri" panose="020F0502020204030204" pitchFamily="34" charset="0"/>
                <a:cs typeface="Calibri" panose="020F0502020204030204" pitchFamily="34" charset="0"/>
              </a:rPr>
              <a:t>/2022/Hawaii/Hawaii2022_Maui%20County.pdf</a:t>
            </a:r>
            <a:endParaRPr lang="en-US" sz="900" dirty="0"/>
          </a:p>
        </p:txBody>
      </p:sp>
      <p:pic>
        <p:nvPicPr>
          <p:cNvPr id="15" name="Audio 14">
            <a:extLst>
              <a:ext uri="{FF2B5EF4-FFF2-40B4-BE49-F238E27FC236}">
                <a16:creationId xmlns:a16="http://schemas.microsoft.com/office/drawing/2014/main" id="{12049A30-C245-76A7-EFAB-7AD35569E4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41157475"/>
      </p:ext>
    </p:extLst>
  </p:cSld>
  <p:clrMapOvr>
    <a:masterClrMapping/>
  </p:clrMapOvr>
  <mc:AlternateContent xmlns:mc="http://schemas.openxmlformats.org/markup-compatibility/2006">
    <mc:Choice xmlns:p14="http://schemas.microsoft.com/office/powerpoint/2010/main" Requires="p14">
      <p:transition spd="slow" p14:dur="2000" advTm="149831"/>
    </mc:Choice>
    <mc:Fallback>
      <p:transition spd="slow" advTm="149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95FD01B-2357-71AA-A66A-5F1A4DAFF946}"/>
            </a:ext>
          </a:extLst>
        </p:cNvPr>
        <p:cNvGrpSpPr/>
        <p:nvPr/>
      </p:nvGrpSpPr>
      <p:grpSpPr>
        <a:xfrm>
          <a:off x="0" y="0"/>
          <a:ext cx="0" cy="0"/>
          <a:chOff x="0" y="0"/>
          <a:chExt cx="0" cy="0"/>
        </a:xfrm>
      </p:grpSpPr>
      <p:pic>
        <p:nvPicPr>
          <p:cNvPr id="3" name="Picture 2" descr="Close-up of coral on a coral reef">
            <a:extLst>
              <a:ext uri="{FF2B5EF4-FFF2-40B4-BE49-F238E27FC236}">
                <a16:creationId xmlns:a16="http://schemas.microsoft.com/office/drawing/2014/main" id="{B7B8CEAE-809A-6BC2-4586-E9BBC03C5E4B}"/>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57000" contrast="40000"/>
                    </a14:imgEffect>
                  </a14:imgLayer>
                </a14:imgProps>
              </a:ext>
              <a:ext uri="{28A0092B-C50C-407E-A947-70E740481C1C}">
                <a14:useLocalDpi xmlns:a14="http://schemas.microsoft.com/office/drawing/2010/main"/>
              </a:ext>
            </a:extLst>
          </a:blip>
          <a:stretch>
            <a:fillRect/>
          </a:stretch>
        </p:blipFill>
        <p:spPr>
          <a:xfrm>
            <a:off x="0" y="0"/>
            <a:ext cx="12192000" cy="6865313"/>
          </a:xfrm>
          <a:prstGeom prst="rect">
            <a:avLst/>
          </a:prstGeom>
        </p:spPr>
      </p:pic>
      <p:sp>
        <p:nvSpPr>
          <p:cNvPr id="5" name="TextBox 3">
            <a:extLst>
              <a:ext uri="{FF2B5EF4-FFF2-40B4-BE49-F238E27FC236}">
                <a16:creationId xmlns:a16="http://schemas.microsoft.com/office/drawing/2014/main" id="{7149732B-8818-63AB-4623-DCB53E2821A3}"/>
              </a:ext>
            </a:extLst>
          </p:cNvPr>
          <p:cNvSpPr txBox="1"/>
          <p:nvPr/>
        </p:nvSpPr>
        <p:spPr>
          <a:xfrm>
            <a:off x="2777601" y="178895"/>
            <a:ext cx="6636798" cy="492443"/>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3200" b="1" dirty="0">
                <a:solidFill>
                  <a:schemeClr val="bg1"/>
                </a:solidFill>
                <a:ea typeface="Barlow Ultra-Bold"/>
                <a:cs typeface="Barlow Ultra-Bold"/>
                <a:sym typeface="Barlow Ultra-Bold"/>
              </a:rPr>
              <a:t>Vulnerability Profile: Moloka’i Island</a:t>
            </a:r>
          </a:p>
        </p:txBody>
      </p:sp>
      <p:sp>
        <p:nvSpPr>
          <p:cNvPr id="2" name="TextBox 1">
            <a:extLst>
              <a:ext uri="{FF2B5EF4-FFF2-40B4-BE49-F238E27FC236}">
                <a16:creationId xmlns:a16="http://schemas.microsoft.com/office/drawing/2014/main" id="{A280DECF-893E-98C9-38EF-14A2B367D852}"/>
              </a:ext>
            </a:extLst>
          </p:cNvPr>
          <p:cNvSpPr txBox="1"/>
          <p:nvPr/>
        </p:nvSpPr>
        <p:spPr>
          <a:xfrm>
            <a:off x="640838" y="1239298"/>
            <a:ext cx="7253795" cy="5016758"/>
          </a:xfrm>
          <a:prstGeom prst="rect">
            <a:avLst/>
          </a:prstGeom>
          <a:solidFill>
            <a:schemeClr val="tx1">
              <a:alpha val="60000"/>
            </a:schemeClr>
          </a:solidFill>
          <a:effectLst>
            <a:softEdge rad="63500"/>
          </a:effectLst>
        </p:spPr>
        <p:txBody>
          <a:bodyPr wrap="square" rtlCol="0">
            <a:spAutoFit/>
          </a:bodyPr>
          <a:lstStyle/>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Geographically isolated with single community airport and one ferry that runs 3x/day </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Low wages combined with high cost of living contribute to food and housing insecurity (U.S. Census Bureau, 2023) </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Number of households below the poverty line: 18%</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33% of families receive SNAP benefits</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Unemployment rate in August 2025 was 3.9% (State of Hawaii, n.d.-b)</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Less-traditional residences make up 12% of housing (OHA, 2024)</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Extremely limited access to local healthcare resources </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Native Hawaiian are 65% of population; rely heavily on subsistence/farming as food sources (Akutagawa et al., 2016)</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Traditional spearfishing has been practiced for centuries (Hansen et al., 2025)</a:t>
            </a:r>
          </a:p>
        </p:txBody>
      </p:sp>
      <p:pic>
        <p:nvPicPr>
          <p:cNvPr id="10" name="Picture 9">
            <a:extLst>
              <a:ext uri="{FF2B5EF4-FFF2-40B4-BE49-F238E27FC236}">
                <a16:creationId xmlns:a16="http://schemas.microsoft.com/office/drawing/2014/main" id="{26C732B7-07DD-908D-85B0-35818BD9702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35470" y="1067082"/>
            <a:ext cx="3411803" cy="4309646"/>
          </a:xfrm>
          <a:prstGeom prst="rect">
            <a:avLst/>
          </a:prstGeom>
        </p:spPr>
      </p:pic>
      <p:sp>
        <p:nvSpPr>
          <p:cNvPr id="4" name="TextBox 3">
            <a:extLst>
              <a:ext uri="{FF2B5EF4-FFF2-40B4-BE49-F238E27FC236}">
                <a16:creationId xmlns:a16="http://schemas.microsoft.com/office/drawing/2014/main" id="{8FC8E6E1-D4C1-FF83-00D4-23D20D4DBC46}"/>
              </a:ext>
            </a:extLst>
          </p:cNvPr>
          <p:cNvSpPr txBox="1"/>
          <p:nvPr/>
        </p:nvSpPr>
        <p:spPr>
          <a:xfrm>
            <a:off x="8535470" y="5436975"/>
            <a:ext cx="3411803" cy="830997"/>
          </a:xfrm>
          <a:prstGeom prst="rect">
            <a:avLst/>
          </a:prstGeom>
          <a:noFill/>
        </p:spPr>
        <p:txBody>
          <a:bodyPr wrap="square" rtlCol="0">
            <a:spAutoFit/>
          </a:bodyPr>
          <a:lstStyle/>
          <a:p>
            <a:r>
              <a:rPr lang="en-US" sz="800" b="1" dirty="0">
                <a:solidFill>
                  <a:schemeClr val="bg1"/>
                </a:solidFill>
              </a:rPr>
              <a:t>Figure 5. Hawaiian man spearfishing in Hana, Maui, circa 1890. </a:t>
            </a:r>
          </a:p>
          <a:p>
            <a:r>
              <a:rPr lang="en-US" sz="800" i="1" dirty="0">
                <a:solidFill>
                  <a:schemeClr val="bg1"/>
                </a:solidFill>
              </a:rPr>
              <a:t>Historical image from Wikimedia Commons.</a:t>
            </a:r>
            <a:br>
              <a:rPr lang="en-US" sz="800" dirty="0">
                <a:solidFill>
                  <a:schemeClr val="bg1"/>
                </a:solidFill>
              </a:rPr>
            </a:br>
            <a:r>
              <a:rPr lang="en-US" sz="800" b="1" dirty="0">
                <a:solidFill>
                  <a:schemeClr val="bg1"/>
                </a:solidFill>
              </a:rPr>
              <a:t>Source:</a:t>
            </a:r>
            <a:r>
              <a:rPr lang="en-US" sz="800" dirty="0">
                <a:solidFill>
                  <a:schemeClr val="bg1"/>
                </a:solidFill>
              </a:rPr>
              <a:t> Wikimedia Commons. (n.d.). </a:t>
            </a:r>
            <a:r>
              <a:rPr lang="en-US" sz="800" i="1" dirty="0">
                <a:solidFill>
                  <a:schemeClr val="bg1"/>
                </a:solidFill>
              </a:rPr>
              <a:t>Hawaiian man spear fishing, Hana, Maui, ca. 1890. </a:t>
            </a:r>
            <a:r>
              <a:rPr lang="en-US" sz="800" dirty="0">
                <a:solidFill>
                  <a:schemeClr val="bg1"/>
                </a:solidFill>
              </a:rPr>
              <a:t>https://</a:t>
            </a:r>
            <a:r>
              <a:rPr lang="en-US" sz="800" dirty="0" err="1">
                <a:solidFill>
                  <a:schemeClr val="bg1"/>
                </a:solidFill>
              </a:rPr>
              <a:t>commons.wikimedia.org</a:t>
            </a:r>
            <a:r>
              <a:rPr lang="en-US" sz="800" dirty="0">
                <a:solidFill>
                  <a:schemeClr val="bg1"/>
                </a:solidFill>
              </a:rPr>
              <a:t>/wiki/File:Hawaiian_man_spear_fishing,_Hana,_Maui,_ca._1890.jpg </a:t>
            </a:r>
          </a:p>
        </p:txBody>
      </p:sp>
      <p:pic>
        <p:nvPicPr>
          <p:cNvPr id="21" name="Audio 20">
            <a:extLst>
              <a:ext uri="{FF2B5EF4-FFF2-40B4-BE49-F238E27FC236}">
                <a16:creationId xmlns:a16="http://schemas.microsoft.com/office/drawing/2014/main" id="{C7B0550A-0E0B-C406-4D4D-9D289B258F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8527561"/>
      </p:ext>
    </p:extLst>
  </p:cSld>
  <p:clrMapOvr>
    <a:masterClrMapping/>
  </p:clrMapOvr>
  <mc:AlternateContent xmlns:mc="http://schemas.openxmlformats.org/markup-compatibility/2006">
    <mc:Choice xmlns:p14="http://schemas.microsoft.com/office/powerpoint/2010/main" Requires="p14">
      <p:transition spd="slow" p14:dur="2000" advTm="200362"/>
    </mc:Choice>
    <mc:Fallback>
      <p:transition spd="slow" advTm="20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A696AE-DB2E-C4E4-0E09-5F67C0E83365}"/>
            </a:ext>
          </a:extLst>
        </p:cNvPr>
        <p:cNvGrpSpPr/>
        <p:nvPr/>
      </p:nvGrpSpPr>
      <p:grpSpPr>
        <a:xfrm>
          <a:off x="0" y="0"/>
          <a:ext cx="0" cy="0"/>
          <a:chOff x="0" y="0"/>
          <a:chExt cx="0" cy="0"/>
        </a:xfrm>
      </p:grpSpPr>
      <p:pic>
        <p:nvPicPr>
          <p:cNvPr id="3" name="Picture 2" descr="Chickens roaming on grass">
            <a:extLst>
              <a:ext uri="{FF2B5EF4-FFF2-40B4-BE49-F238E27FC236}">
                <a16:creationId xmlns:a16="http://schemas.microsoft.com/office/drawing/2014/main" id="{85CED323-8B28-04EB-0F17-8675432CE33D}"/>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52000" contrast="40000"/>
                    </a14:imgEffect>
                  </a14:imgLayer>
                </a14:imgProps>
              </a:ext>
              <a:ext uri="{28A0092B-C50C-407E-A947-70E740481C1C}">
                <a14:useLocalDpi xmlns:a14="http://schemas.microsoft.com/office/drawing/2010/main"/>
              </a:ext>
            </a:extLst>
          </a:blip>
          <a:srcRect/>
          <a:stretch/>
        </p:blipFill>
        <p:spPr>
          <a:xfrm>
            <a:off x="0" y="-1"/>
            <a:ext cx="12191999" cy="6856167"/>
          </a:xfrm>
          <a:prstGeom prst="rect">
            <a:avLst/>
          </a:prstGeom>
        </p:spPr>
      </p:pic>
      <p:sp>
        <p:nvSpPr>
          <p:cNvPr id="5" name="TextBox 3">
            <a:extLst>
              <a:ext uri="{FF2B5EF4-FFF2-40B4-BE49-F238E27FC236}">
                <a16:creationId xmlns:a16="http://schemas.microsoft.com/office/drawing/2014/main" id="{45E0E5D1-949E-1B76-26F8-542034E88829}"/>
              </a:ext>
            </a:extLst>
          </p:cNvPr>
          <p:cNvSpPr txBox="1"/>
          <p:nvPr/>
        </p:nvSpPr>
        <p:spPr>
          <a:xfrm>
            <a:off x="384118" y="200481"/>
            <a:ext cx="6193805" cy="929806"/>
          </a:xfrm>
          <a:prstGeom prst="rect">
            <a:avLst/>
          </a:prstGeom>
          <a:solidFill>
            <a:schemeClr val="tx1"/>
          </a:solidFill>
          <a:effectLst>
            <a:softEdge rad="101600"/>
          </a:effectLst>
        </p:spPr>
        <p:txBody>
          <a:bodyPr wrap="square" lIns="0" tIns="0" rIns="0" bIns="0" rtlCol="0" anchor="t">
            <a:spAutoFit/>
          </a:bodyPr>
          <a:lstStyle/>
          <a:p>
            <a:pPr marL="171458" algn="ctr">
              <a:lnSpc>
                <a:spcPts val="3600"/>
              </a:lnSpc>
              <a:buClr>
                <a:schemeClr val="accent5">
                  <a:lumMod val="60000"/>
                  <a:lumOff val="40000"/>
                </a:schemeClr>
              </a:buClr>
            </a:pPr>
            <a:r>
              <a:rPr lang="en-US" sz="3600" b="1" dirty="0">
                <a:solidFill>
                  <a:schemeClr val="bg1"/>
                </a:solidFill>
              </a:rPr>
              <a:t>Current Health Trends Relevant to Disaster Preparation  </a:t>
            </a:r>
          </a:p>
        </p:txBody>
      </p:sp>
      <p:sp>
        <p:nvSpPr>
          <p:cNvPr id="20" name="TextBox 19">
            <a:extLst>
              <a:ext uri="{FF2B5EF4-FFF2-40B4-BE49-F238E27FC236}">
                <a16:creationId xmlns:a16="http://schemas.microsoft.com/office/drawing/2014/main" id="{3C7AAAE9-4201-7BCC-2AB5-198BDF0BC849}"/>
              </a:ext>
            </a:extLst>
          </p:cNvPr>
          <p:cNvSpPr txBox="1"/>
          <p:nvPr/>
        </p:nvSpPr>
        <p:spPr>
          <a:xfrm>
            <a:off x="535845" y="1181087"/>
            <a:ext cx="5890353" cy="5247590"/>
          </a:xfrm>
          <a:prstGeom prst="rect">
            <a:avLst/>
          </a:prstGeom>
          <a:solidFill>
            <a:schemeClr val="tx1">
              <a:alpha val="60000"/>
            </a:schemeClr>
          </a:solidFill>
          <a:effectLst>
            <a:softEdge rad="63500"/>
          </a:effectLst>
        </p:spPr>
        <p:txBody>
          <a:bodyPr wrap="square" rtlCol="0">
            <a:spAutoFit/>
          </a:bodyPr>
          <a:lstStyle/>
          <a:p>
            <a:pPr>
              <a:spcAft>
                <a:spcPts val="600"/>
              </a:spcAft>
              <a:buClr>
                <a:schemeClr val="accent5">
                  <a:lumMod val="60000"/>
                  <a:lumOff val="40000"/>
                </a:schemeClr>
              </a:buClr>
            </a:pPr>
            <a:endParaRPr lang="en-US" sz="2000" b="1" dirty="0">
              <a:solidFill>
                <a:schemeClr val="bg1"/>
              </a:solidFill>
            </a:endParaRPr>
          </a:p>
          <a:p>
            <a:pPr marL="285750" indent="-285750">
              <a:spcAft>
                <a:spcPts val="600"/>
              </a:spcAft>
              <a:buClr>
                <a:schemeClr val="accent5">
                  <a:lumMod val="60000"/>
                  <a:lumOff val="40000"/>
                </a:schemeClr>
              </a:buClr>
              <a:buFont typeface="Wingdings" pitchFamily="2" charset="2"/>
              <a:buChar char="v"/>
            </a:pPr>
            <a:r>
              <a:rPr lang="en-US" sz="2000" b="1" dirty="0">
                <a:solidFill>
                  <a:schemeClr val="bg1"/>
                </a:solidFill>
              </a:rPr>
              <a:t>Influenza</a:t>
            </a:r>
            <a:br>
              <a:rPr lang="en-US" sz="2000" dirty="0">
                <a:solidFill>
                  <a:schemeClr val="bg1"/>
                </a:solidFill>
              </a:rPr>
            </a:br>
            <a:r>
              <a:rPr lang="en-US" sz="2000" dirty="0">
                <a:solidFill>
                  <a:schemeClr val="bg1"/>
                </a:solidFill>
              </a:rPr>
              <a:t>- Respiratory virus, spread by droplets (CDC, 2024b)</a:t>
            </a:r>
            <a:br>
              <a:rPr lang="en-US" sz="2000" dirty="0">
                <a:solidFill>
                  <a:schemeClr val="bg1"/>
                </a:solidFill>
              </a:rPr>
            </a:br>
            <a:r>
              <a:rPr lang="en-US" sz="2000" dirty="0">
                <a:solidFill>
                  <a:schemeClr val="bg1"/>
                </a:solidFill>
              </a:rPr>
              <a:t>- Vaccination is first and best line of defense</a:t>
            </a:r>
            <a:br>
              <a:rPr lang="en-US" sz="2000" dirty="0">
                <a:solidFill>
                  <a:schemeClr val="bg1"/>
                </a:solidFill>
              </a:rPr>
            </a:br>
            <a:r>
              <a:rPr lang="en-US" sz="2000" dirty="0">
                <a:solidFill>
                  <a:schemeClr val="bg1"/>
                </a:solidFill>
              </a:rPr>
              <a:t>- Mask wearing may be helpful in a disaster scenario</a:t>
            </a:r>
            <a:br>
              <a:rPr lang="en-US" sz="2000" dirty="0">
                <a:solidFill>
                  <a:schemeClr val="bg1"/>
                </a:solidFill>
              </a:rPr>
            </a:br>
            <a:r>
              <a:rPr lang="en-US" sz="2000" dirty="0">
                <a:solidFill>
                  <a:schemeClr val="bg1"/>
                </a:solidFill>
              </a:rPr>
              <a:t>- Outbreaks common after destructive tsunamis (</a:t>
            </a:r>
            <a:r>
              <a:rPr lang="en-US" sz="2000" dirty="0" err="1">
                <a:solidFill>
                  <a:schemeClr val="bg1"/>
                </a:solidFill>
              </a:rPr>
              <a:t>Mavrouli</a:t>
            </a:r>
            <a:r>
              <a:rPr lang="en-US" sz="2000" dirty="0">
                <a:solidFill>
                  <a:schemeClr val="bg1"/>
                </a:solidFill>
              </a:rPr>
              <a:t> et al., 2021)</a:t>
            </a:r>
            <a:br>
              <a:rPr lang="en-US" sz="2000" dirty="0">
                <a:solidFill>
                  <a:schemeClr val="bg1"/>
                </a:solidFill>
              </a:rPr>
            </a:br>
            <a:endParaRPr lang="en-US" sz="2000" dirty="0">
              <a:solidFill>
                <a:schemeClr val="bg1"/>
              </a:solidFill>
            </a:endParaRPr>
          </a:p>
          <a:p>
            <a:pPr marL="285750" indent="-285750">
              <a:spcAft>
                <a:spcPts val="600"/>
              </a:spcAft>
              <a:buClr>
                <a:schemeClr val="accent5">
                  <a:lumMod val="60000"/>
                  <a:lumOff val="40000"/>
                </a:schemeClr>
              </a:buClr>
              <a:buFont typeface="Wingdings" pitchFamily="2" charset="2"/>
              <a:buChar char="v"/>
            </a:pPr>
            <a:r>
              <a:rPr lang="en-US" sz="2000" b="1" dirty="0">
                <a:solidFill>
                  <a:schemeClr val="bg1"/>
                </a:solidFill>
              </a:rPr>
              <a:t>Campylobacteriosis</a:t>
            </a:r>
            <a:br>
              <a:rPr lang="en-US" sz="2000" dirty="0">
                <a:solidFill>
                  <a:schemeClr val="bg1"/>
                </a:solidFill>
              </a:rPr>
            </a:br>
            <a:r>
              <a:rPr lang="en-US" sz="2000" dirty="0">
                <a:solidFill>
                  <a:schemeClr val="bg1"/>
                </a:solidFill>
              </a:rPr>
              <a:t>- bacterial diarrheal illness (CDC, 2024a)</a:t>
            </a:r>
            <a:br>
              <a:rPr lang="en-US" sz="2000" dirty="0">
                <a:solidFill>
                  <a:schemeClr val="bg1"/>
                </a:solidFill>
              </a:rPr>
            </a:br>
            <a:r>
              <a:rPr lang="en-US" sz="2000" dirty="0">
                <a:solidFill>
                  <a:schemeClr val="bg1"/>
                </a:solidFill>
              </a:rPr>
              <a:t>- actual cases may be higher than reported</a:t>
            </a:r>
            <a:br>
              <a:rPr lang="en-US" sz="2000" dirty="0">
                <a:solidFill>
                  <a:schemeClr val="bg1"/>
                </a:solidFill>
              </a:rPr>
            </a:br>
            <a:r>
              <a:rPr lang="en-US" sz="2000" dirty="0">
                <a:solidFill>
                  <a:schemeClr val="bg1"/>
                </a:solidFill>
              </a:rPr>
              <a:t>- commonly spread through contaminated poultry</a:t>
            </a:r>
            <a:br>
              <a:rPr lang="en-US" sz="2000" dirty="0">
                <a:solidFill>
                  <a:schemeClr val="bg1"/>
                </a:solidFill>
              </a:rPr>
            </a:br>
            <a:r>
              <a:rPr lang="en-US" sz="2000" dirty="0">
                <a:solidFill>
                  <a:schemeClr val="bg1"/>
                </a:solidFill>
              </a:rPr>
              <a:t>- Increase in antibiotic-resistant strains past 20 years</a:t>
            </a:r>
            <a:br>
              <a:rPr lang="en-US" sz="2000" dirty="0">
                <a:solidFill>
                  <a:schemeClr val="bg1"/>
                </a:solidFill>
              </a:rPr>
            </a:br>
            <a:r>
              <a:rPr lang="en-US" sz="2000" dirty="0">
                <a:solidFill>
                  <a:schemeClr val="bg1"/>
                </a:solidFill>
              </a:rPr>
              <a:t>- can be a significant problem following a disaster (</a:t>
            </a:r>
            <a:r>
              <a:rPr lang="en-US" sz="2000" dirty="0" err="1">
                <a:solidFill>
                  <a:schemeClr val="bg1"/>
                </a:solidFill>
              </a:rPr>
              <a:t>Saingam</a:t>
            </a:r>
            <a:r>
              <a:rPr lang="en-US" sz="2000" dirty="0">
                <a:solidFill>
                  <a:schemeClr val="bg1"/>
                </a:solidFill>
              </a:rPr>
              <a:t> et al., 2021)</a:t>
            </a:r>
          </a:p>
          <a:p>
            <a:pPr>
              <a:spcAft>
                <a:spcPts val="600"/>
              </a:spcAft>
              <a:buClr>
                <a:schemeClr val="accent5">
                  <a:lumMod val="60000"/>
                  <a:lumOff val="40000"/>
                </a:schemeClr>
              </a:buClr>
            </a:pPr>
            <a:endParaRPr lang="en-US" sz="2000" dirty="0">
              <a:solidFill>
                <a:schemeClr val="bg1"/>
              </a:solidFill>
            </a:endParaRPr>
          </a:p>
        </p:txBody>
      </p:sp>
      <p:pic>
        <p:nvPicPr>
          <p:cNvPr id="6" name="Picture 5">
            <a:extLst>
              <a:ext uri="{FF2B5EF4-FFF2-40B4-BE49-F238E27FC236}">
                <a16:creationId xmlns:a16="http://schemas.microsoft.com/office/drawing/2014/main" id="{2F28FCCD-E2C2-C395-0810-39F260AD1D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52961" y="200481"/>
            <a:ext cx="4815724" cy="2703437"/>
          </a:xfrm>
          <a:prstGeom prst="rect">
            <a:avLst/>
          </a:prstGeom>
        </p:spPr>
      </p:pic>
      <p:pic>
        <p:nvPicPr>
          <p:cNvPr id="11" name="Picture 10">
            <a:extLst>
              <a:ext uri="{FF2B5EF4-FFF2-40B4-BE49-F238E27FC236}">
                <a16:creationId xmlns:a16="http://schemas.microsoft.com/office/drawing/2014/main" id="{0890D8BD-DBCD-EAD5-F95E-14EAB5DC0FE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52961" y="3487669"/>
            <a:ext cx="4815724" cy="2784745"/>
          </a:xfrm>
          <a:prstGeom prst="rect">
            <a:avLst/>
          </a:prstGeom>
        </p:spPr>
      </p:pic>
      <p:sp>
        <p:nvSpPr>
          <p:cNvPr id="2" name="TextBox 1">
            <a:extLst>
              <a:ext uri="{FF2B5EF4-FFF2-40B4-BE49-F238E27FC236}">
                <a16:creationId xmlns:a16="http://schemas.microsoft.com/office/drawing/2014/main" id="{6321ABD0-52BE-E743-6CA9-B83F9635172B}"/>
              </a:ext>
            </a:extLst>
          </p:cNvPr>
          <p:cNvSpPr txBox="1"/>
          <p:nvPr/>
        </p:nvSpPr>
        <p:spPr>
          <a:xfrm>
            <a:off x="7407214" y="2901711"/>
            <a:ext cx="4107215" cy="461665"/>
          </a:xfrm>
          <a:prstGeom prst="rect">
            <a:avLst/>
          </a:prstGeom>
          <a:noFill/>
        </p:spPr>
        <p:txBody>
          <a:bodyPr wrap="none" rtlCol="0">
            <a:spAutoFit/>
          </a:bodyPr>
          <a:lstStyle/>
          <a:p>
            <a:r>
              <a:rPr lang="en-US" sz="800" b="1" dirty="0">
                <a:solidFill>
                  <a:schemeClr val="bg1"/>
                </a:solidFill>
              </a:rPr>
              <a:t>Figure 6. Maui County influenza and campylobacteriosis cases (2014–2023).</a:t>
            </a:r>
            <a:br>
              <a:rPr lang="en-US" sz="800" dirty="0">
                <a:solidFill>
                  <a:schemeClr val="bg1"/>
                </a:solidFill>
              </a:rPr>
            </a:br>
            <a:r>
              <a:rPr lang="en-US" sz="800" i="1" dirty="0">
                <a:solidFill>
                  <a:schemeClr val="bg1"/>
                </a:solidFill>
              </a:rPr>
              <a:t>Data visualization created by the author in Excel using SHDH data. </a:t>
            </a:r>
          </a:p>
          <a:p>
            <a:r>
              <a:rPr lang="en-US" sz="800" b="1" dirty="0">
                <a:solidFill>
                  <a:schemeClr val="bg1"/>
                </a:solidFill>
              </a:rPr>
              <a:t>Source:</a:t>
            </a:r>
            <a:r>
              <a:rPr lang="en-US" sz="800" dirty="0">
                <a:solidFill>
                  <a:schemeClr val="bg1"/>
                </a:solidFill>
              </a:rPr>
              <a:t> McNeese, S. (2025). (Data derived from State of Hawaii Department of Health, 2025c) </a:t>
            </a:r>
          </a:p>
        </p:txBody>
      </p:sp>
      <p:sp>
        <p:nvSpPr>
          <p:cNvPr id="4" name="TextBox 3">
            <a:extLst>
              <a:ext uri="{FF2B5EF4-FFF2-40B4-BE49-F238E27FC236}">
                <a16:creationId xmlns:a16="http://schemas.microsoft.com/office/drawing/2014/main" id="{E6C5F791-C4D5-4893-FB7D-9564742B47DA}"/>
              </a:ext>
            </a:extLst>
          </p:cNvPr>
          <p:cNvSpPr txBox="1"/>
          <p:nvPr/>
        </p:nvSpPr>
        <p:spPr>
          <a:xfrm>
            <a:off x="7407215" y="6267999"/>
            <a:ext cx="4107215" cy="461665"/>
          </a:xfrm>
          <a:prstGeom prst="rect">
            <a:avLst/>
          </a:prstGeom>
          <a:noFill/>
        </p:spPr>
        <p:txBody>
          <a:bodyPr wrap="none" rtlCol="0">
            <a:spAutoFit/>
          </a:bodyPr>
          <a:lstStyle/>
          <a:p>
            <a:r>
              <a:rPr lang="en-US" sz="800" b="1" dirty="0">
                <a:solidFill>
                  <a:schemeClr val="bg1"/>
                </a:solidFill>
              </a:rPr>
              <a:t>Figure 7. Campylobacteriosis cases in Maui County (2014-2023. </a:t>
            </a:r>
          </a:p>
          <a:p>
            <a:r>
              <a:rPr lang="en-US" sz="800" i="1" dirty="0">
                <a:solidFill>
                  <a:schemeClr val="bg1"/>
                </a:solidFill>
              </a:rPr>
              <a:t>Data visualization created by the author in Excel using SHDH data.</a:t>
            </a:r>
            <a:br>
              <a:rPr lang="en-US" sz="800" dirty="0">
                <a:solidFill>
                  <a:schemeClr val="bg1"/>
                </a:solidFill>
              </a:rPr>
            </a:br>
            <a:r>
              <a:rPr lang="en-US" sz="800" b="1" dirty="0">
                <a:solidFill>
                  <a:schemeClr val="bg1"/>
                </a:solidFill>
              </a:rPr>
              <a:t>Source:</a:t>
            </a:r>
            <a:r>
              <a:rPr lang="en-US" sz="800" dirty="0">
                <a:solidFill>
                  <a:schemeClr val="bg1"/>
                </a:solidFill>
              </a:rPr>
              <a:t> McNeese, S. (2025). (Data derived from State of Hawaii Department of Health, 2025c) </a:t>
            </a:r>
          </a:p>
        </p:txBody>
      </p:sp>
      <p:pic>
        <p:nvPicPr>
          <p:cNvPr id="9" name="Audio 8">
            <a:extLst>
              <a:ext uri="{FF2B5EF4-FFF2-40B4-BE49-F238E27FC236}">
                <a16:creationId xmlns:a16="http://schemas.microsoft.com/office/drawing/2014/main" id="{DDA3E82E-BF29-F40B-9F12-A750B25E18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74753596"/>
      </p:ext>
    </p:extLst>
  </p:cSld>
  <p:clrMapOvr>
    <a:masterClrMapping/>
  </p:clrMapOvr>
  <mc:AlternateContent xmlns:mc="http://schemas.openxmlformats.org/markup-compatibility/2006">
    <mc:Choice xmlns:p14="http://schemas.microsoft.com/office/powerpoint/2010/main" Requires="p14">
      <p:transition spd="slow" p14:dur="2000" advTm="231687"/>
    </mc:Choice>
    <mc:Fallback>
      <p:transition spd="slow" advTm="231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19C9C98-77B0-571A-C471-A642A9FEE7ED}"/>
            </a:ext>
          </a:extLst>
        </p:cNvPr>
        <p:cNvGrpSpPr/>
        <p:nvPr/>
      </p:nvGrpSpPr>
      <p:grpSpPr>
        <a:xfrm>
          <a:off x="0" y="0"/>
          <a:ext cx="0" cy="0"/>
          <a:chOff x="0" y="0"/>
          <a:chExt cx="0" cy="0"/>
        </a:xfrm>
      </p:grpSpPr>
      <p:pic>
        <p:nvPicPr>
          <p:cNvPr id="15" name="Picture 14" descr="Medical corridor blurred">
            <a:extLst>
              <a:ext uri="{FF2B5EF4-FFF2-40B4-BE49-F238E27FC236}">
                <a16:creationId xmlns:a16="http://schemas.microsoft.com/office/drawing/2014/main" id="{AE583EF6-B09B-DD6E-4DA4-B793C42BCD8B}"/>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53000" contrast="40000"/>
                    </a14:imgEffect>
                  </a14:imgLayer>
                </a14:imgProps>
              </a:ext>
              <a:ext uri="{28A0092B-C50C-407E-A947-70E740481C1C}">
                <a14:useLocalDpi xmlns:a14="http://schemas.microsoft.com/office/drawing/2010/main"/>
              </a:ext>
            </a:extLst>
          </a:blip>
          <a:stretch>
            <a:fillRect/>
          </a:stretch>
        </p:blipFill>
        <p:spPr>
          <a:xfrm>
            <a:off x="1" y="0"/>
            <a:ext cx="12192000" cy="6864127"/>
          </a:xfrm>
          <a:prstGeom prst="rect">
            <a:avLst/>
          </a:prstGeom>
        </p:spPr>
      </p:pic>
      <p:sp>
        <p:nvSpPr>
          <p:cNvPr id="13" name="TextBox 3">
            <a:extLst>
              <a:ext uri="{FF2B5EF4-FFF2-40B4-BE49-F238E27FC236}">
                <a16:creationId xmlns:a16="http://schemas.microsoft.com/office/drawing/2014/main" id="{69DEB619-2094-5963-1D83-C5A9177EB0D7}"/>
              </a:ext>
            </a:extLst>
          </p:cNvPr>
          <p:cNvSpPr txBox="1"/>
          <p:nvPr/>
        </p:nvSpPr>
        <p:spPr>
          <a:xfrm>
            <a:off x="3747285" y="220609"/>
            <a:ext cx="4189429" cy="553998"/>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3600" b="1" dirty="0">
                <a:solidFill>
                  <a:schemeClr val="bg1"/>
                </a:solidFill>
              </a:rPr>
              <a:t>Healthcare Capacity</a:t>
            </a:r>
          </a:p>
        </p:txBody>
      </p:sp>
      <p:sp>
        <p:nvSpPr>
          <p:cNvPr id="16" name="TextBox 15">
            <a:extLst>
              <a:ext uri="{FF2B5EF4-FFF2-40B4-BE49-F238E27FC236}">
                <a16:creationId xmlns:a16="http://schemas.microsoft.com/office/drawing/2014/main" id="{B8869676-DE31-38AC-6416-A02E13F1D016}"/>
              </a:ext>
            </a:extLst>
          </p:cNvPr>
          <p:cNvSpPr txBox="1"/>
          <p:nvPr/>
        </p:nvSpPr>
        <p:spPr>
          <a:xfrm>
            <a:off x="486245" y="774607"/>
            <a:ext cx="11219510" cy="2246769"/>
          </a:xfrm>
          <a:prstGeom prst="rect">
            <a:avLst/>
          </a:prstGeom>
          <a:solidFill>
            <a:schemeClr val="tx1">
              <a:alpha val="60000"/>
            </a:schemeClr>
          </a:solidFill>
          <a:effectLst>
            <a:softEdge rad="63500"/>
          </a:effectLst>
        </p:spPr>
        <p:txBody>
          <a:bodyPr wrap="square" rtlCol="0">
            <a:spAutoFit/>
          </a:bodyPr>
          <a:lstStyle/>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Only four hospitals in the county with licensed acute care beds (Ye, 2025)</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Of these, Maui Memorial contains the most at 219 acute care beds</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cs typeface="Calibri" panose="020F0502020204030204" pitchFamily="34" charset="0"/>
              </a:rPr>
              <a:t>Moloka’i has only 2.02 beds per 1000 capita</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cs typeface="Calibri" panose="020F0502020204030204" pitchFamily="34" charset="0"/>
              </a:rPr>
              <a:t>LTC and Specialty care beds may potentially be converted </a:t>
            </a:r>
          </a:p>
          <a:p>
            <a:pPr marL="285750" indent="-285750">
              <a:spcAft>
                <a:spcPts val="600"/>
              </a:spcAft>
              <a:buClr>
                <a:schemeClr val="accent5">
                  <a:lumMod val="60000"/>
                  <a:lumOff val="40000"/>
                </a:schemeClr>
              </a:buClr>
              <a:buFont typeface="Wingdings" pitchFamily="2" charset="2"/>
              <a:buChar char="v"/>
            </a:pPr>
            <a:r>
              <a:rPr lang="en-US" sz="2000" dirty="0">
                <a:solidFill>
                  <a:schemeClr val="bg1"/>
                </a:solidFill>
              </a:rPr>
              <a:t>There are also three ambulatory surgery centers in the county with potential resources (</a:t>
            </a:r>
            <a:r>
              <a:rPr lang="en-US" sz="2000" dirty="0">
                <a:solidFill>
                  <a:schemeClr val="bg1"/>
                </a:solidFill>
                <a:cs typeface="Calibri" panose="020F0502020204030204" pitchFamily="34" charset="0"/>
              </a:rPr>
              <a:t>State of Hawaii Department of Health, 2025b)</a:t>
            </a:r>
          </a:p>
        </p:txBody>
      </p:sp>
      <p:pic>
        <p:nvPicPr>
          <p:cNvPr id="27" name="Picture 26">
            <a:extLst>
              <a:ext uri="{FF2B5EF4-FFF2-40B4-BE49-F238E27FC236}">
                <a16:creationId xmlns:a16="http://schemas.microsoft.com/office/drawing/2014/main" id="{4D9E08FD-64F8-F468-881A-7F95F0B16BC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1001" y="3131422"/>
            <a:ext cx="5461000" cy="3137908"/>
          </a:xfrm>
          <a:prstGeom prst="rect">
            <a:avLst/>
          </a:prstGeom>
        </p:spPr>
      </p:pic>
      <p:pic>
        <p:nvPicPr>
          <p:cNvPr id="28" name="Picture 27">
            <a:extLst>
              <a:ext uri="{FF2B5EF4-FFF2-40B4-BE49-F238E27FC236}">
                <a16:creationId xmlns:a16="http://schemas.microsoft.com/office/drawing/2014/main" id="{5772F371-C300-CAF7-E779-0FE50FC4A54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50002" y="3128164"/>
            <a:ext cx="5467075" cy="3137907"/>
          </a:xfrm>
          <a:prstGeom prst="rect">
            <a:avLst/>
          </a:prstGeom>
        </p:spPr>
      </p:pic>
      <p:sp>
        <p:nvSpPr>
          <p:cNvPr id="2" name="TextBox 1">
            <a:extLst>
              <a:ext uri="{FF2B5EF4-FFF2-40B4-BE49-F238E27FC236}">
                <a16:creationId xmlns:a16="http://schemas.microsoft.com/office/drawing/2014/main" id="{58E0D38A-B02B-5D7C-22E2-FE62F3EA1BF1}"/>
              </a:ext>
            </a:extLst>
          </p:cNvPr>
          <p:cNvSpPr txBox="1"/>
          <p:nvPr/>
        </p:nvSpPr>
        <p:spPr>
          <a:xfrm>
            <a:off x="1625547" y="6253195"/>
            <a:ext cx="2980303" cy="584775"/>
          </a:xfrm>
          <a:prstGeom prst="rect">
            <a:avLst/>
          </a:prstGeom>
          <a:noFill/>
        </p:spPr>
        <p:txBody>
          <a:bodyPr wrap="none" rtlCol="0">
            <a:spAutoFit/>
          </a:bodyPr>
          <a:lstStyle/>
          <a:p>
            <a:r>
              <a:rPr lang="en-US" sz="800" b="1" dirty="0">
                <a:solidFill>
                  <a:schemeClr val="bg1"/>
                </a:solidFill>
              </a:rPr>
              <a:t>Figure 8. Licensed care beds in Maui County hospitals (2024).</a:t>
            </a:r>
            <a:br>
              <a:rPr lang="en-US" sz="800" dirty="0">
                <a:solidFill>
                  <a:schemeClr val="bg1"/>
                </a:solidFill>
              </a:rPr>
            </a:br>
            <a:r>
              <a:rPr lang="en-US" sz="800" i="1" dirty="0">
                <a:solidFill>
                  <a:schemeClr val="bg1"/>
                </a:solidFill>
              </a:rPr>
              <a:t>Data visualization created by the author in Excel using SHPDA data.</a:t>
            </a:r>
            <a:br>
              <a:rPr lang="en-US" sz="800" dirty="0">
                <a:solidFill>
                  <a:schemeClr val="bg1"/>
                </a:solidFill>
              </a:rPr>
            </a:br>
            <a:r>
              <a:rPr lang="en-US" sz="800" b="1" dirty="0">
                <a:solidFill>
                  <a:schemeClr val="bg1"/>
                </a:solidFill>
              </a:rPr>
              <a:t>Source:</a:t>
            </a:r>
            <a:r>
              <a:rPr lang="en-US" sz="800" dirty="0">
                <a:solidFill>
                  <a:schemeClr val="bg1"/>
                </a:solidFill>
              </a:rPr>
              <a:t> McNeese, S. (2025).</a:t>
            </a:r>
            <a:br>
              <a:rPr lang="en-US" sz="800" dirty="0">
                <a:solidFill>
                  <a:schemeClr val="bg1"/>
                </a:solidFill>
              </a:rPr>
            </a:br>
            <a:r>
              <a:rPr lang="en-US" sz="800" dirty="0">
                <a:solidFill>
                  <a:schemeClr val="bg1"/>
                </a:solidFill>
              </a:rPr>
              <a:t>(Data derived from Ye, 2025.)</a:t>
            </a:r>
          </a:p>
        </p:txBody>
      </p:sp>
      <p:sp>
        <p:nvSpPr>
          <p:cNvPr id="4" name="TextBox 3">
            <a:extLst>
              <a:ext uri="{FF2B5EF4-FFF2-40B4-BE49-F238E27FC236}">
                <a16:creationId xmlns:a16="http://schemas.microsoft.com/office/drawing/2014/main" id="{4A700FD2-1369-0409-2686-4345B944262C}"/>
              </a:ext>
            </a:extLst>
          </p:cNvPr>
          <p:cNvSpPr txBox="1"/>
          <p:nvPr/>
        </p:nvSpPr>
        <p:spPr>
          <a:xfrm>
            <a:off x="7593387" y="6253194"/>
            <a:ext cx="2980303" cy="584775"/>
          </a:xfrm>
          <a:prstGeom prst="rect">
            <a:avLst/>
          </a:prstGeom>
          <a:noFill/>
        </p:spPr>
        <p:txBody>
          <a:bodyPr wrap="none" rtlCol="0">
            <a:spAutoFit/>
          </a:bodyPr>
          <a:lstStyle/>
          <a:p>
            <a:r>
              <a:rPr lang="en-US" sz="800" b="1" dirty="0">
                <a:solidFill>
                  <a:schemeClr val="bg1"/>
                </a:solidFill>
              </a:rPr>
              <a:t>Figure 9. Occupancy rates in Maui County hospitals (2024).</a:t>
            </a:r>
            <a:br>
              <a:rPr lang="en-US" sz="800" dirty="0">
                <a:solidFill>
                  <a:schemeClr val="bg1"/>
                </a:solidFill>
              </a:rPr>
            </a:br>
            <a:r>
              <a:rPr lang="en-US" sz="800" i="1" dirty="0">
                <a:solidFill>
                  <a:schemeClr val="bg1"/>
                </a:solidFill>
              </a:rPr>
              <a:t>Data visualization created by the author in Excel using SHPDA data.</a:t>
            </a:r>
            <a:br>
              <a:rPr lang="en-US" sz="800" dirty="0">
                <a:solidFill>
                  <a:schemeClr val="bg1"/>
                </a:solidFill>
              </a:rPr>
            </a:br>
            <a:r>
              <a:rPr lang="en-US" sz="800" b="1" dirty="0">
                <a:solidFill>
                  <a:schemeClr val="bg1"/>
                </a:solidFill>
              </a:rPr>
              <a:t>Source:</a:t>
            </a:r>
            <a:r>
              <a:rPr lang="en-US" sz="800" dirty="0">
                <a:solidFill>
                  <a:schemeClr val="bg1"/>
                </a:solidFill>
              </a:rPr>
              <a:t> McNeese, S. (2025).</a:t>
            </a:r>
            <a:br>
              <a:rPr lang="en-US" sz="800" dirty="0">
                <a:solidFill>
                  <a:schemeClr val="bg1"/>
                </a:solidFill>
              </a:rPr>
            </a:br>
            <a:r>
              <a:rPr lang="en-US" sz="800" dirty="0">
                <a:solidFill>
                  <a:schemeClr val="bg1"/>
                </a:solidFill>
              </a:rPr>
              <a:t>(Data derived from Ye, 2025.)</a:t>
            </a:r>
          </a:p>
        </p:txBody>
      </p:sp>
      <p:pic>
        <p:nvPicPr>
          <p:cNvPr id="6" name="Audio 5">
            <a:extLst>
              <a:ext uri="{FF2B5EF4-FFF2-40B4-BE49-F238E27FC236}">
                <a16:creationId xmlns:a16="http://schemas.microsoft.com/office/drawing/2014/main" id="{862FB289-9114-EC28-8E99-EF8D4AECD3F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2735766"/>
      </p:ext>
    </p:extLst>
  </p:cSld>
  <p:clrMapOvr>
    <a:masterClrMapping/>
  </p:clrMapOvr>
  <mc:AlternateContent xmlns:mc="http://schemas.openxmlformats.org/markup-compatibility/2006">
    <mc:Choice xmlns:p14="http://schemas.microsoft.com/office/powerpoint/2010/main" Requires="p14">
      <p:transition spd="slow" p14:dur="2000" advTm="162133"/>
    </mc:Choice>
    <mc:Fallback>
      <p:transition spd="slow" advTm="162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51FD45-D258-4856-3BFF-E0EAF42BE933}"/>
            </a:ext>
          </a:extLst>
        </p:cNvPr>
        <p:cNvGrpSpPr/>
        <p:nvPr/>
      </p:nvGrpSpPr>
      <p:grpSpPr>
        <a:xfrm>
          <a:off x="0" y="0"/>
          <a:ext cx="0" cy="0"/>
          <a:chOff x="0" y="0"/>
          <a:chExt cx="0" cy="0"/>
        </a:xfrm>
      </p:grpSpPr>
      <p:pic>
        <p:nvPicPr>
          <p:cNvPr id="3" name="Picture 2" descr="Coral reef underwater">
            <a:extLst>
              <a:ext uri="{FF2B5EF4-FFF2-40B4-BE49-F238E27FC236}">
                <a16:creationId xmlns:a16="http://schemas.microsoft.com/office/drawing/2014/main" id="{F02AA1AB-D491-52CC-0983-01DC18612529}"/>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4000" contrast="40000"/>
                    </a14:imgEffect>
                  </a14:imgLayer>
                </a14:imgProps>
              </a:ext>
              <a:ext uri="{28A0092B-C50C-407E-A947-70E740481C1C}">
                <a14:useLocalDpi xmlns:a14="http://schemas.microsoft.com/office/drawing/2010/main"/>
              </a:ext>
            </a:extLst>
          </a:blip>
          <a:stretch>
            <a:fillRect/>
          </a:stretch>
        </p:blipFill>
        <p:spPr>
          <a:xfrm>
            <a:off x="1" y="0"/>
            <a:ext cx="12192000" cy="6860692"/>
          </a:xfrm>
          <a:prstGeom prst="rect">
            <a:avLst/>
          </a:prstGeom>
        </p:spPr>
      </p:pic>
      <p:sp>
        <p:nvSpPr>
          <p:cNvPr id="5" name="TextBox 3">
            <a:extLst>
              <a:ext uri="{FF2B5EF4-FFF2-40B4-BE49-F238E27FC236}">
                <a16:creationId xmlns:a16="http://schemas.microsoft.com/office/drawing/2014/main" id="{483811A9-9918-8CC1-2BB1-7A37BB48360F}"/>
              </a:ext>
            </a:extLst>
          </p:cNvPr>
          <p:cNvSpPr txBox="1"/>
          <p:nvPr/>
        </p:nvSpPr>
        <p:spPr>
          <a:xfrm>
            <a:off x="4011385" y="206132"/>
            <a:ext cx="4169229" cy="615553"/>
          </a:xfrm>
          <a:prstGeom prst="rect">
            <a:avLst/>
          </a:prstGeom>
          <a:solidFill>
            <a:schemeClr val="tx1"/>
          </a:solidFill>
          <a:effectLst>
            <a:softEdge rad="101600"/>
          </a:effectLst>
        </p:spPr>
        <p:txBody>
          <a:bodyPr wrap="square" lIns="0" tIns="0" rIns="0" bIns="0" rtlCol="0" anchor="t">
            <a:spAutoFit/>
          </a:bodyPr>
          <a:lstStyle/>
          <a:p>
            <a:pPr algn="ctr">
              <a:spcBef>
                <a:spcPct val="0"/>
              </a:spcBef>
            </a:pPr>
            <a:r>
              <a:rPr lang="en-US" sz="4000" b="1" dirty="0">
                <a:solidFill>
                  <a:schemeClr val="bg1"/>
                </a:solidFill>
                <a:ea typeface="Barlow Ultra-Bold"/>
                <a:cs typeface="Barlow Ultra-Bold"/>
                <a:sym typeface="Barlow Ultra-Bold"/>
              </a:rPr>
              <a:t>Risk Identification</a:t>
            </a:r>
          </a:p>
        </p:txBody>
      </p:sp>
      <p:sp>
        <p:nvSpPr>
          <p:cNvPr id="6" name="TextBox 5">
            <a:extLst>
              <a:ext uri="{FF2B5EF4-FFF2-40B4-BE49-F238E27FC236}">
                <a16:creationId xmlns:a16="http://schemas.microsoft.com/office/drawing/2014/main" id="{5DBF68D5-1115-CECC-B74A-31B16A36D472}"/>
              </a:ext>
            </a:extLst>
          </p:cNvPr>
          <p:cNvSpPr txBox="1"/>
          <p:nvPr/>
        </p:nvSpPr>
        <p:spPr>
          <a:xfrm>
            <a:off x="596900" y="924122"/>
            <a:ext cx="10515599" cy="5539978"/>
          </a:xfrm>
          <a:prstGeom prst="rect">
            <a:avLst/>
          </a:prstGeom>
          <a:solidFill>
            <a:schemeClr val="tx1">
              <a:alpha val="60000"/>
            </a:schemeClr>
          </a:solidFill>
          <a:effectLst>
            <a:softEdge rad="63500"/>
          </a:effectLst>
        </p:spPr>
        <p:txBody>
          <a:bodyPr wrap="square" rtlCol="0">
            <a:spAutoFit/>
          </a:bodyPr>
          <a:lstStyle/>
          <a:p>
            <a:pPr>
              <a:spcAft>
                <a:spcPts val="300"/>
              </a:spcAft>
            </a:pPr>
            <a:r>
              <a:rPr lang="en-US" sz="2000" b="1" dirty="0">
                <a:solidFill>
                  <a:schemeClr val="bg1"/>
                </a:solidFill>
              </a:rPr>
              <a:t>Geographic &amp; Environmental Risks</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High-SVI areas (especially Molokaʻi) with limited transportation and higher isolation risk</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Elevated potential for wildfires (</a:t>
            </a:r>
            <a:r>
              <a:rPr lang="en-US" dirty="0" err="1">
                <a:solidFill>
                  <a:schemeClr val="bg1"/>
                </a:solidFill>
              </a:rPr>
              <a:t>Sowby</a:t>
            </a:r>
            <a:r>
              <a:rPr lang="en-US" dirty="0">
                <a:solidFill>
                  <a:schemeClr val="bg1"/>
                </a:solidFill>
              </a:rPr>
              <a:t> &amp; Porter, 2024)</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Coastal communities and critical infrastructure within tsunami evacuation zones (Tsunami Aware, 2025)</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Rural regions with limited access roads</a:t>
            </a:r>
          </a:p>
          <a:p>
            <a:pPr>
              <a:spcAft>
                <a:spcPts val="300"/>
              </a:spcAft>
              <a:buClr>
                <a:schemeClr val="accent5">
                  <a:lumMod val="60000"/>
                  <a:lumOff val="40000"/>
                </a:schemeClr>
              </a:buClr>
            </a:pPr>
            <a:endParaRPr lang="en-US" dirty="0">
              <a:solidFill>
                <a:schemeClr val="bg1"/>
              </a:solidFill>
            </a:endParaRPr>
          </a:p>
          <a:p>
            <a:pPr>
              <a:spcAft>
                <a:spcPts val="300"/>
              </a:spcAft>
            </a:pPr>
            <a:r>
              <a:rPr lang="en-US" sz="2000" b="1" dirty="0">
                <a:solidFill>
                  <a:schemeClr val="bg1"/>
                </a:solidFill>
              </a:rPr>
              <a:t>Healthcare System Risks</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Limited acute bed capacity on Molokaʻi (Ye, 2025)</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Potential disruption to inter-island transport for patient transfers (OHA, 2024)</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Reliance on a small number of hospitals for countywide surge events (Ye, 2025)</a:t>
            </a:r>
          </a:p>
          <a:p>
            <a:pPr>
              <a:spcAft>
                <a:spcPts val="300"/>
              </a:spcAft>
              <a:buClr>
                <a:schemeClr val="accent5">
                  <a:lumMod val="60000"/>
                  <a:lumOff val="40000"/>
                </a:schemeClr>
              </a:buClr>
            </a:pPr>
            <a:endParaRPr lang="en-US" dirty="0">
              <a:solidFill>
                <a:schemeClr val="bg1"/>
              </a:solidFill>
            </a:endParaRPr>
          </a:p>
          <a:p>
            <a:pPr>
              <a:spcAft>
                <a:spcPts val="300"/>
              </a:spcAft>
            </a:pPr>
            <a:r>
              <a:rPr lang="en-US" sz="2000" b="1" dirty="0">
                <a:solidFill>
                  <a:schemeClr val="bg1"/>
                </a:solidFill>
              </a:rPr>
              <a:t>Technology/Communication Risks</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Households without internet/smartphone access (Hawai’i Health Matters, 2024)</a:t>
            </a:r>
          </a:p>
          <a:p>
            <a:pPr>
              <a:spcAft>
                <a:spcPts val="300"/>
              </a:spcAft>
              <a:buClr>
                <a:schemeClr val="accent5">
                  <a:lumMod val="60000"/>
                  <a:lumOff val="40000"/>
                </a:schemeClr>
              </a:buClr>
            </a:pPr>
            <a:endParaRPr lang="en-US" dirty="0">
              <a:solidFill>
                <a:schemeClr val="bg1"/>
              </a:solidFill>
            </a:endParaRPr>
          </a:p>
          <a:p>
            <a:pPr>
              <a:spcAft>
                <a:spcPts val="300"/>
              </a:spcAft>
            </a:pPr>
            <a:r>
              <a:rPr lang="en-US" sz="2000" b="1" dirty="0">
                <a:solidFill>
                  <a:schemeClr val="bg1"/>
                </a:solidFill>
              </a:rPr>
              <a:t>Population Health Risks</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Elderly, low-income, and Native Hawaiian populations with higher vulnerability (County of Maui, n.d.)</a:t>
            </a:r>
          </a:p>
          <a:p>
            <a:pPr marL="285750" indent="-285750">
              <a:spcAft>
                <a:spcPts val="300"/>
              </a:spcAft>
              <a:buClr>
                <a:schemeClr val="accent5">
                  <a:lumMod val="60000"/>
                  <a:lumOff val="40000"/>
                </a:schemeClr>
              </a:buClr>
              <a:buFont typeface="Wingdings" pitchFamily="2" charset="2"/>
              <a:buChar char="v"/>
            </a:pPr>
            <a:r>
              <a:rPr lang="en-US" dirty="0">
                <a:solidFill>
                  <a:schemeClr val="bg1"/>
                </a:solidFill>
              </a:rPr>
              <a:t>Exacerbations of respiratory, cardiac, and GI health issues following a disaster (Stimpson et al. 2025)</a:t>
            </a:r>
          </a:p>
        </p:txBody>
      </p:sp>
      <p:pic>
        <p:nvPicPr>
          <p:cNvPr id="7" name="Audio 6">
            <a:extLst>
              <a:ext uri="{FF2B5EF4-FFF2-40B4-BE49-F238E27FC236}">
                <a16:creationId xmlns:a16="http://schemas.microsoft.com/office/drawing/2014/main" id="{7DA26D9F-BBEE-0D26-9715-05B8C14399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04435107"/>
      </p:ext>
    </p:extLst>
  </p:cSld>
  <p:clrMapOvr>
    <a:masterClrMapping/>
  </p:clrMapOvr>
  <mc:AlternateContent xmlns:mc="http://schemas.openxmlformats.org/markup-compatibility/2006">
    <mc:Choice xmlns:p14="http://schemas.microsoft.com/office/powerpoint/2010/main" Requires="p14">
      <p:transition spd="slow" p14:dur="2000" advTm="136583"/>
    </mc:Choice>
    <mc:Fallback>
      <p:transition spd="slow" advTm="136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7307</TotalTime>
  <Words>5921</Words>
  <Application>Microsoft Macintosh PowerPoint</Application>
  <PresentationFormat>Widescreen</PresentationFormat>
  <Paragraphs>296</Paragraphs>
  <Slides>18</Slides>
  <Notes>15</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Barlow Medium</vt:lpstr>
      <vt:lpstr>Barlow Ultra-Bold</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Stephanie McNeese</dc:creator>
  <cp:lastModifiedBy>Stephanie McNeese</cp:lastModifiedBy>
  <cp:revision>54</cp:revision>
  <dcterms:created xsi:type="dcterms:W3CDTF">2025-11-15T17:03:11Z</dcterms:created>
  <dcterms:modified xsi:type="dcterms:W3CDTF">2025-11-20T20:34:28Z</dcterms:modified>
</cp:coreProperties>
</file>