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16"/>
  </p:notesMasterIdLst>
  <p:handoutMasterIdLst>
    <p:handoutMasterId r:id="rId17"/>
  </p:handoutMasterIdLst>
  <p:sldIdLst>
    <p:sldId id="295" r:id="rId2"/>
    <p:sldId id="290" r:id="rId3"/>
    <p:sldId id="299" r:id="rId4"/>
    <p:sldId id="308" r:id="rId5"/>
    <p:sldId id="305" r:id="rId6"/>
    <p:sldId id="306" r:id="rId7"/>
    <p:sldId id="292" r:id="rId8"/>
    <p:sldId id="291" r:id="rId9"/>
    <p:sldId id="300" r:id="rId10"/>
    <p:sldId id="303" r:id="rId11"/>
    <p:sldId id="309" r:id="rId12"/>
    <p:sldId id="296" r:id="rId13"/>
    <p:sldId id="307" r:id="rId14"/>
    <p:sldId id="29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C48"/>
    <a:srgbClr val="2C2D39"/>
    <a:srgbClr val="242630"/>
    <a:srgbClr val="2A1F43"/>
    <a:srgbClr val="0C1B43"/>
    <a:srgbClr val="000000"/>
    <a:srgbClr val="1D2225"/>
    <a:srgbClr val="F8F8F8"/>
    <a:srgbClr val="363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56" autoAdjust="0"/>
    <p:restoredTop sz="87519" autoAdjust="0"/>
  </p:normalViewPr>
  <p:slideViewPr>
    <p:cSldViewPr snapToGrid="0" snapToObjects="1">
      <p:cViewPr varScale="1">
        <p:scale>
          <a:sx n="95" d="100"/>
          <a:sy n="95" d="100"/>
        </p:scale>
        <p:origin x="344" y="192"/>
      </p:cViewPr>
      <p:guideLst/>
    </p:cSldViewPr>
  </p:slideViewPr>
  <p:notesTextViewPr>
    <p:cViewPr>
      <p:scale>
        <a:sx n="1" d="1"/>
        <a:sy n="1" d="1"/>
      </p:scale>
      <p:origin x="0" y="0"/>
    </p:cViewPr>
  </p:notesTextViewPr>
  <p:notesViewPr>
    <p:cSldViewPr snapToGrid="0" snapToObjects="1">
      <p:cViewPr varScale="1">
        <p:scale>
          <a:sx n="86" d="100"/>
          <a:sy n="86" d="100"/>
        </p:scale>
        <p:origin x="241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5A2E05-2C6E-484E-9BB1-366C90717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2043844-B7FE-EC43-89AA-8831B859F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B138B2-18CD-1D41-89B0-ADB5F3BA92A3}" type="datetimeFigureOut">
              <a:rPr lang="en-US" smtClean="0"/>
              <a:t>12/4/25</a:t>
            </a:fld>
            <a:endParaRPr lang="en-US" dirty="0"/>
          </a:p>
        </p:txBody>
      </p:sp>
      <p:sp>
        <p:nvSpPr>
          <p:cNvPr id="4" name="Footer Placeholder 3">
            <a:extLst>
              <a:ext uri="{FF2B5EF4-FFF2-40B4-BE49-F238E27FC236}">
                <a16:creationId xmlns:a16="http://schemas.microsoft.com/office/drawing/2014/main" id="{BFAC2EDC-03FB-D147-9BAA-37FCFF988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8E195D-E935-D746-A5D1-61E2EBF7EF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7D167-9BB5-2048-9DDA-7DF8E5D94DC9}" type="slidenum">
              <a:rPr lang="en-US" smtClean="0"/>
              <a:t>‹#›</a:t>
            </a:fld>
            <a:endParaRPr lang="en-US" dirty="0"/>
          </a:p>
        </p:txBody>
      </p:sp>
    </p:spTree>
    <p:extLst>
      <p:ext uri="{BB962C8B-B14F-4D97-AF65-F5344CB8AC3E}">
        <p14:creationId xmlns:p14="http://schemas.microsoft.com/office/powerpoint/2010/main" val="297751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7A355-8776-CB43-838E-ED9EE2F8390B}" type="datetimeFigureOut">
              <a:rPr lang="en-US" smtClean="0"/>
              <a:t>12/4/25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03FA8-A3F3-7640-B13D-36C73B3E5587}" type="slidenum">
              <a:rPr lang="en-US" smtClean="0"/>
              <a:t>‹#›</a:t>
            </a:fld>
            <a:endParaRPr lang="en-US" dirty="0"/>
          </a:p>
        </p:txBody>
      </p:sp>
    </p:spTree>
    <p:extLst>
      <p:ext uri="{BB962C8B-B14F-4D97-AF65-F5344CB8AC3E}">
        <p14:creationId xmlns:p14="http://schemas.microsoft.com/office/powerpoint/2010/main" val="322017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a:t>
            </a:fld>
            <a:endParaRPr lang="en-US" dirty="0"/>
          </a:p>
        </p:txBody>
      </p:sp>
    </p:spTree>
    <p:extLst>
      <p:ext uri="{BB962C8B-B14F-4D97-AF65-F5344CB8AC3E}">
        <p14:creationId xmlns:p14="http://schemas.microsoft.com/office/powerpoint/2010/main" val="108512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E71AB-BF19-9474-27CB-DDFEBBBE72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658DC0-510A-E4FE-CC7F-F0385010FB5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EE81BC2-F8A8-5D0D-F415-CB94E15E1D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5920DA-272E-7982-4287-2B57A8E875DA}"/>
              </a:ext>
            </a:extLst>
          </p:cNvPr>
          <p:cNvSpPr>
            <a:spLocks noGrp="1"/>
          </p:cNvSpPr>
          <p:nvPr>
            <p:ph type="sldNum" sz="quarter" idx="5"/>
          </p:nvPr>
        </p:nvSpPr>
        <p:spPr/>
        <p:txBody>
          <a:bodyPr/>
          <a:lstStyle/>
          <a:p>
            <a:fld id="{DB303FA8-A3F3-7640-B13D-36C73B3E5587}" type="slidenum">
              <a:rPr lang="en-US" smtClean="0"/>
              <a:t>11</a:t>
            </a:fld>
            <a:endParaRPr lang="en-US" dirty="0"/>
          </a:p>
        </p:txBody>
      </p:sp>
    </p:spTree>
    <p:extLst>
      <p:ext uri="{BB962C8B-B14F-4D97-AF65-F5344CB8AC3E}">
        <p14:creationId xmlns:p14="http://schemas.microsoft.com/office/powerpoint/2010/main" val="554658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12</a:t>
            </a:fld>
            <a:endParaRPr lang="en-US" dirty="0"/>
          </a:p>
        </p:txBody>
      </p:sp>
    </p:spTree>
    <p:extLst>
      <p:ext uri="{BB962C8B-B14F-4D97-AF65-F5344CB8AC3E}">
        <p14:creationId xmlns:p14="http://schemas.microsoft.com/office/powerpoint/2010/main" val="3871818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DA023-32FF-3912-BC21-94A7BD9CB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48ABC5-BBA3-60D3-2677-1AE27391976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989DA2D-5B05-44B5-D3B9-6521784C3D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07D845-063B-1F5B-544A-6D286FC02BA1}"/>
              </a:ext>
            </a:extLst>
          </p:cNvPr>
          <p:cNvSpPr>
            <a:spLocks noGrp="1"/>
          </p:cNvSpPr>
          <p:nvPr>
            <p:ph type="sldNum" sz="quarter" idx="5"/>
          </p:nvPr>
        </p:nvSpPr>
        <p:spPr/>
        <p:txBody>
          <a:bodyPr/>
          <a:lstStyle/>
          <a:p>
            <a:fld id="{DB303FA8-A3F3-7640-B13D-36C73B3E5587}" type="slidenum">
              <a:rPr lang="en-US" smtClean="0"/>
              <a:t>13</a:t>
            </a:fld>
            <a:endParaRPr lang="en-US" dirty="0"/>
          </a:p>
        </p:txBody>
      </p:sp>
    </p:spTree>
    <p:extLst>
      <p:ext uri="{BB962C8B-B14F-4D97-AF65-F5344CB8AC3E}">
        <p14:creationId xmlns:p14="http://schemas.microsoft.com/office/powerpoint/2010/main" val="2083991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14</a:t>
            </a:fld>
            <a:endParaRPr lang="en-US" dirty="0"/>
          </a:p>
        </p:txBody>
      </p:sp>
    </p:spTree>
    <p:extLst>
      <p:ext uri="{BB962C8B-B14F-4D97-AF65-F5344CB8AC3E}">
        <p14:creationId xmlns:p14="http://schemas.microsoft.com/office/powerpoint/2010/main" val="221088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nSpc>
                <a:spcPct val="110000"/>
              </a:lnSpc>
              <a:spcBef>
                <a:spcPts val="0"/>
              </a:spcBef>
              <a:spcAft>
                <a:spcPts val="600"/>
              </a:spcAft>
              <a:buFont typeface="Wingdings" pitchFamily="2" charset="2"/>
              <a:buChar char="v"/>
            </a:pPr>
            <a:r>
              <a:rPr lang="en-US" sz="2400" b="0" dirty="0">
                <a:latin typeface="Calibri" panose="020F0502020204030204" pitchFamily="34" charset="0"/>
                <a:cs typeface="Calibri" panose="020F0502020204030204" pitchFamily="34" charset="0"/>
              </a:rPr>
              <a:t> Integrates data from five sources: Clinic EHRs, Community Programs Data, Pharmacy, Public Health Data, and Social Determinants of Health (SDOH) Data</a:t>
            </a:r>
          </a:p>
          <a:p>
            <a:pPr>
              <a:lnSpc>
                <a:spcPct val="110000"/>
              </a:lnSpc>
              <a:spcBef>
                <a:spcPts val="0"/>
              </a:spcBef>
              <a:spcAft>
                <a:spcPts val="1800"/>
              </a:spcAft>
              <a:buFont typeface="Wingdings" pitchFamily="2" charset="2"/>
              <a:buChar char="v"/>
            </a:pPr>
            <a:r>
              <a:rPr lang="en-US" sz="2400" b="0" dirty="0">
                <a:latin typeface="Calibri" panose="020F0502020204030204" pitchFamily="34" charset="0"/>
                <a:cs typeface="Calibri" panose="020F0502020204030204" pitchFamily="34" charset="0"/>
              </a:rPr>
              <a:t> Sources vary between structured and unstructured formats.</a:t>
            </a:r>
          </a:p>
          <a:p>
            <a:pPr>
              <a:lnSpc>
                <a:spcPct val="110000"/>
              </a:lnSpc>
              <a:spcBef>
                <a:spcPts val="0"/>
              </a:spcBef>
              <a:spcAft>
                <a:spcPts val="1800"/>
              </a:spcAft>
              <a:buFont typeface="Wingdings" pitchFamily="2" charset="2"/>
              <a:buChar char="v"/>
            </a:pPr>
            <a:r>
              <a:rPr lang="en-US" sz="2400" b="0" dirty="0">
                <a:latin typeface="Calibri" panose="020F0502020204030204" pitchFamily="34" charset="0"/>
                <a:cs typeface="Calibri" panose="020F0502020204030204" pitchFamily="34" charset="0"/>
              </a:rPr>
              <a:t> Refresh frequencies vary from daily to annually.</a:t>
            </a:r>
            <a:endParaRPr lang="en-US" sz="1200" b="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10000"/>
              </a:lnSpc>
              <a:spcBef>
                <a:spcPts val="0"/>
              </a:spcBef>
              <a:spcAft>
                <a:spcPts val="1800"/>
              </a:spcAft>
              <a:buClrTx/>
              <a:buSzTx/>
              <a:buFont typeface="Wingdings" pitchFamily="2" charset="2"/>
              <a:buChar char="v"/>
              <a:tabLst/>
              <a:defRPr/>
            </a:pPr>
            <a:r>
              <a:rPr lang="en-US" sz="2400" b="0" dirty="0">
                <a:latin typeface="Calibri" panose="020F0502020204030204" pitchFamily="34" charset="0"/>
                <a:cs typeface="Calibri" panose="020F0502020204030204" pitchFamily="34" charset="0"/>
              </a:rPr>
              <a:t> While providers and healthcare systems legally own the data with an EHR, the Office of the National Coordinator for Health Information Technology (ONC) and </a:t>
            </a:r>
            <a:r>
              <a:rPr lang="en-US" sz="1200" b="0" i="0" kern="1200" dirty="0">
                <a:solidFill>
                  <a:schemeClr val="tx1"/>
                </a:solidFill>
                <a:effectLst/>
                <a:latin typeface="+mn-lt"/>
                <a:ea typeface="+mn-ea"/>
                <a:cs typeface="+mn-cs"/>
              </a:rPr>
              <a:t>Centers for Medicare &amp; Medicaid Services (CMS) </a:t>
            </a:r>
            <a:r>
              <a:rPr lang="en-US" sz="2400" b="0" dirty="0">
                <a:latin typeface="Calibri" panose="020F0502020204030204" pitchFamily="34" charset="0"/>
                <a:cs typeface="Calibri" panose="020F0502020204030204" pitchFamily="34" charset="0"/>
              </a:rPr>
              <a:t>are the primary governing bodies for EHRs in the United States, setting standards that all EHRs must meet to maintain interoperability and meaningful use (CMS, 2024).</a:t>
            </a:r>
          </a:p>
          <a:p>
            <a:pPr marL="0" marR="0" indent="0" algn="l" defTabSz="914400" rtl="0" eaLnBrk="1" fontAlgn="auto" latinLnBrk="0" hangingPunct="1">
              <a:lnSpc>
                <a:spcPct val="110000"/>
              </a:lnSpc>
              <a:spcBef>
                <a:spcPts val="0"/>
              </a:spcBef>
              <a:spcAft>
                <a:spcPts val="1800"/>
              </a:spcAft>
              <a:buClrTx/>
              <a:buSzTx/>
              <a:buFont typeface="Wingdings" pitchFamily="2" charset="2"/>
              <a:buChar char="v"/>
              <a:tabLst/>
              <a:defRPr/>
            </a:pPr>
            <a:r>
              <a:rPr lang="en-US" sz="2400" b="0" dirty="0">
                <a:latin typeface="Calibri" panose="020F0502020204030204" pitchFamily="34" charset="0"/>
                <a:cs typeface="Calibri" panose="020F0502020204030204" pitchFamily="34" charset="0"/>
              </a:rPr>
              <a:t> Likewise, pharmacy data is owned by the pharmacy network or company, but is regulated by the Texas State Board of Pharmacy (Texas State Board of </a:t>
            </a:r>
            <a:r>
              <a:rPr lang="en-US" sz="2400" b="0" dirty="0" err="1">
                <a:latin typeface="Calibri" panose="020F0502020204030204" pitchFamily="34" charset="0"/>
                <a:cs typeface="Calibri" panose="020F0502020204030204" pitchFamily="34" charset="0"/>
              </a:rPr>
              <a:t>Phamacy</a:t>
            </a:r>
            <a:r>
              <a:rPr lang="en-US" sz="2400" b="0" dirty="0">
                <a:latin typeface="Calibri" panose="020F0502020204030204" pitchFamily="34" charset="0"/>
                <a:cs typeface="Calibri" panose="020F0502020204030204" pitchFamily="34" charset="0"/>
              </a:rPr>
              <a:t> [TSBP], n.d.).</a:t>
            </a:r>
          </a:p>
          <a:p>
            <a:pPr marL="0" marR="0" indent="0" algn="l" defTabSz="914400" rtl="0" eaLnBrk="1" fontAlgn="auto" latinLnBrk="0" hangingPunct="1">
              <a:lnSpc>
                <a:spcPct val="110000"/>
              </a:lnSpc>
              <a:spcBef>
                <a:spcPts val="0"/>
              </a:spcBef>
              <a:spcAft>
                <a:spcPts val="1800"/>
              </a:spcAft>
              <a:buClrTx/>
              <a:buSzTx/>
              <a:buFont typeface="Wingdings" pitchFamily="2" charset="2"/>
              <a:buChar char="v"/>
              <a:tabLst/>
              <a:defRPr/>
            </a:pPr>
            <a:r>
              <a:rPr lang="en-US" sz="2400" b="0" dirty="0">
                <a:latin typeface="Calibri" panose="020F0502020204030204" pitchFamily="34" charset="0"/>
                <a:cs typeface="Calibri" panose="020F0502020204030204" pitchFamily="34" charset="0"/>
              </a:rPr>
              <a:t> The American Community Survey (ACS) releases annual updates of SDOH data for Texas counties (State Health Access Data Assistance Center [SHADAC], 2025).</a:t>
            </a:r>
          </a:p>
          <a:p>
            <a:pPr marL="0" marR="0" indent="0" algn="l" defTabSz="914400" rtl="0" eaLnBrk="1" fontAlgn="auto" latinLnBrk="0" hangingPunct="1">
              <a:lnSpc>
                <a:spcPct val="110000"/>
              </a:lnSpc>
              <a:spcBef>
                <a:spcPts val="0"/>
              </a:spcBef>
              <a:spcAft>
                <a:spcPts val="1800"/>
              </a:spcAft>
              <a:buClrTx/>
              <a:buSzTx/>
              <a:buFont typeface="Wingdings" pitchFamily="2" charset="2"/>
              <a:buChar char="v"/>
              <a:tabLst/>
              <a:defRPr/>
            </a:pPr>
            <a:endParaRPr lang="en-US" sz="2400"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Insights and ideas for this slide were assisted by generative AI (OpenAI, 2025).</a:t>
            </a:r>
          </a:p>
          <a:p>
            <a:pPr marL="0" marR="0" indent="0" algn="l" defTabSz="914400" rtl="0" eaLnBrk="1" fontAlgn="auto" latinLnBrk="0" hangingPunct="1">
              <a:lnSpc>
                <a:spcPct val="110000"/>
              </a:lnSpc>
              <a:spcBef>
                <a:spcPts val="0"/>
              </a:spcBef>
              <a:spcAft>
                <a:spcPts val="1800"/>
              </a:spcAft>
              <a:buClrTx/>
              <a:buSzTx/>
              <a:buFont typeface="Wingdings" pitchFamily="2" charset="2"/>
              <a:buChar char="v"/>
              <a:tabLst/>
              <a:defRPr/>
            </a:pPr>
            <a:endParaRPr lang="en-US" sz="2400" b="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B303FA8-A3F3-7640-B13D-36C73B3E5587}" type="slidenum">
              <a:rPr lang="en-US" smtClean="0"/>
              <a:t>3</a:t>
            </a:fld>
            <a:endParaRPr lang="en-US" dirty="0"/>
          </a:p>
        </p:txBody>
      </p:sp>
    </p:spTree>
    <p:extLst>
      <p:ext uri="{BB962C8B-B14F-4D97-AF65-F5344CB8AC3E}">
        <p14:creationId xmlns:p14="http://schemas.microsoft.com/office/powerpoint/2010/main" val="678643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E6D85-B25B-4EC7-225A-167937170A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594F16-1A9A-CBBC-CA51-CDBB7FB9695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ACCF346-7D45-BBAB-9CE2-3851F7D9997A}"/>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Data is pulled from each source system in a way that makes sense for how often it changes. Data can be extracted from multiple systems, including EHR encounter records, pharmacy claims data, community program spreadsheets, and publicly available SDOH datasets. In practice, this could include automated extracts from EHR systems, secure file transfers for claims data, and manual uploads from program participants, such as pharmacies and public health departments.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goal here is to collect all the data in one place.</a:t>
            </a:r>
          </a:p>
        </p:txBody>
      </p:sp>
      <p:sp>
        <p:nvSpPr>
          <p:cNvPr id="4" name="Slide Number Placeholder 3">
            <a:extLst>
              <a:ext uri="{FF2B5EF4-FFF2-40B4-BE49-F238E27FC236}">
                <a16:creationId xmlns:a16="http://schemas.microsoft.com/office/drawing/2014/main" id="{391B27ED-DFE2-9D4F-FB37-E7CBE082E60C}"/>
              </a:ext>
            </a:extLst>
          </p:cNvPr>
          <p:cNvSpPr>
            <a:spLocks noGrp="1"/>
          </p:cNvSpPr>
          <p:nvPr>
            <p:ph type="sldNum" sz="quarter" idx="5"/>
          </p:nvPr>
        </p:nvSpPr>
        <p:spPr/>
        <p:txBody>
          <a:bodyPr/>
          <a:lstStyle/>
          <a:p>
            <a:fld id="{DB303FA8-A3F3-7640-B13D-36C73B3E5587}" type="slidenum">
              <a:rPr lang="en-US" smtClean="0"/>
              <a:t>4</a:t>
            </a:fld>
            <a:endParaRPr lang="en-US" dirty="0"/>
          </a:p>
        </p:txBody>
      </p:sp>
    </p:spTree>
    <p:extLst>
      <p:ext uri="{BB962C8B-B14F-4D97-AF65-F5344CB8AC3E}">
        <p14:creationId xmlns:p14="http://schemas.microsoft.com/office/powerpoint/2010/main" val="1019386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2A7C2-4464-23EC-80BA-F72C84029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BDA36F-3736-4314-9102-797C1FA20D3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93ED4A6-6367-E95F-C00D-0BE2C38BB7F0}"/>
              </a:ext>
            </a:extLst>
          </p:cNvPr>
          <p:cNvSpPr>
            <a:spLocks noGrp="1"/>
          </p:cNvSpPr>
          <p:nvPr>
            <p:ph type="body" idx="1"/>
          </p:nvPr>
        </p:nvSpPr>
        <p:spPr/>
        <p:txBody>
          <a:bodyPr/>
          <a:lstStyle/>
          <a:p>
            <a:r>
              <a:rPr lang="en-US" dirty="0"/>
              <a:t>This is where the data gets cleaned up and made consistent so it can be compared and analyzed. </a:t>
            </a:r>
          </a:p>
          <a:p>
            <a:endParaRPr lang="en-US" dirty="0"/>
          </a:p>
          <a:p>
            <a:r>
              <a:rPr lang="en-US" dirty="0"/>
              <a:t>The goal here </a:t>
            </a:r>
            <a:r>
              <a:rPr lang="en-US" b="0" dirty="0"/>
              <a:t>is to make the data neat, accurate, and compatible across all </a:t>
            </a:r>
            <a:r>
              <a:rPr lang="en-US" dirty="0"/>
              <a:t>sources.</a:t>
            </a:r>
          </a:p>
        </p:txBody>
      </p:sp>
      <p:sp>
        <p:nvSpPr>
          <p:cNvPr id="4" name="Slide Number Placeholder 3">
            <a:extLst>
              <a:ext uri="{FF2B5EF4-FFF2-40B4-BE49-F238E27FC236}">
                <a16:creationId xmlns:a16="http://schemas.microsoft.com/office/drawing/2014/main" id="{1CC776C9-1E04-11B5-5AA4-BCD345DE6133}"/>
              </a:ext>
            </a:extLst>
          </p:cNvPr>
          <p:cNvSpPr>
            <a:spLocks noGrp="1"/>
          </p:cNvSpPr>
          <p:nvPr>
            <p:ph type="sldNum" sz="quarter" idx="5"/>
          </p:nvPr>
        </p:nvSpPr>
        <p:spPr/>
        <p:txBody>
          <a:bodyPr/>
          <a:lstStyle/>
          <a:p>
            <a:fld id="{DB303FA8-A3F3-7640-B13D-36C73B3E5587}" type="slidenum">
              <a:rPr lang="en-US" smtClean="0"/>
              <a:t>5</a:t>
            </a:fld>
            <a:endParaRPr lang="en-US" dirty="0"/>
          </a:p>
        </p:txBody>
      </p:sp>
    </p:spTree>
    <p:extLst>
      <p:ext uri="{BB962C8B-B14F-4D97-AF65-F5344CB8AC3E}">
        <p14:creationId xmlns:p14="http://schemas.microsoft.com/office/powerpoint/2010/main" val="1428160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C5D9B-4D3B-9560-7E42-8DC38E9DE2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D493DC-C358-D5D4-6651-BEF5B34710D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04A4E4C-F6E3-29D1-C495-CE43BBDAB8FA}"/>
              </a:ext>
            </a:extLst>
          </p:cNvPr>
          <p:cNvSpPr>
            <a:spLocks noGrp="1"/>
          </p:cNvSpPr>
          <p:nvPr>
            <p:ph type="body" idx="1"/>
          </p:nvPr>
        </p:nvSpPr>
        <p:spPr/>
        <p:txBody>
          <a:bodyPr/>
          <a:lstStyle/>
          <a:p>
            <a:r>
              <a:rPr lang="en-US" dirty="0"/>
              <a:t>The clean data is loaded </a:t>
            </a:r>
            <a:r>
              <a:rPr lang="en-US" b="0" dirty="0"/>
              <a:t>into the Enterprise Data Warehouse (EDW) so </a:t>
            </a:r>
            <a:r>
              <a:rPr lang="en-US" dirty="0"/>
              <a:t>that it can be analyzed.</a:t>
            </a:r>
          </a:p>
          <a:p>
            <a:endParaRPr lang="en-US" dirty="0"/>
          </a:p>
          <a:p>
            <a:r>
              <a:rPr lang="en-US" dirty="0"/>
              <a:t>The goal here </a:t>
            </a:r>
            <a:r>
              <a:rPr lang="en-US" b="0" dirty="0"/>
              <a:t>is to store the data in a way that supports easy reporting and trend analysis.</a:t>
            </a:r>
          </a:p>
        </p:txBody>
      </p:sp>
      <p:sp>
        <p:nvSpPr>
          <p:cNvPr id="4" name="Slide Number Placeholder 3">
            <a:extLst>
              <a:ext uri="{FF2B5EF4-FFF2-40B4-BE49-F238E27FC236}">
                <a16:creationId xmlns:a16="http://schemas.microsoft.com/office/drawing/2014/main" id="{B86B201F-5768-B541-64BC-D8CE2BE4F4B1}"/>
              </a:ext>
            </a:extLst>
          </p:cNvPr>
          <p:cNvSpPr>
            <a:spLocks noGrp="1"/>
          </p:cNvSpPr>
          <p:nvPr>
            <p:ph type="sldNum" sz="quarter" idx="5"/>
          </p:nvPr>
        </p:nvSpPr>
        <p:spPr/>
        <p:txBody>
          <a:bodyPr/>
          <a:lstStyle/>
          <a:p>
            <a:fld id="{DB303FA8-A3F3-7640-B13D-36C73B3E5587}" type="slidenum">
              <a:rPr lang="en-US" smtClean="0"/>
              <a:t>6</a:t>
            </a:fld>
            <a:endParaRPr lang="en-US" dirty="0"/>
          </a:p>
        </p:txBody>
      </p:sp>
    </p:spTree>
    <p:extLst>
      <p:ext uri="{BB962C8B-B14F-4D97-AF65-F5344CB8AC3E}">
        <p14:creationId xmlns:p14="http://schemas.microsoft.com/office/powerpoint/2010/main" val="3074540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illustration was created by B. Merkel-Coleman, utilizing Visio.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7</a:t>
            </a:fld>
            <a:endParaRPr lang="en-US" dirty="0"/>
          </a:p>
        </p:txBody>
      </p:sp>
    </p:spTree>
    <p:extLst>
      <p:ext uri="{BB962C8B-B14F-4D97-AF65-F5344CB8AC3E}">
        <p14:creationId xmlns:p14="http://schemas.microsoft.com/office/powerpoint/2010/main" val="1827009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dirty="0">
                <a:latin typeface="Calibri" panose="020F0502020204030204" pitchFamily="34" charset="0"/>
                <a:cs typeface="Calibri" panose="020F0502020204030204" pitchFamily="34" charset="0"/>
              </a:rPr>
              <a:t>KPI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Accuracy: </a:t>
            </a:r>
            <a:r>
              <a:rPr lang="en-US" sz="1200" dirty="0">
                <a:latin typeface="Calibri" panose="020F0502020204030204" pitchFamily="34" charset="0"/>
                <a:cs typeface="Calibri" panose="020F0502020204030204" pitchFamily="34" charset="0"/>
              </a:rPr>
              <a:t>Validate program rosters against registration logs and attendance sheets monthly.</a:t>
            </a:r>
            <a:br>
              <a:rPr lang="en-US" sz="1200"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Completeness: </a:t>
            </a:r>
            <a:r>
              <a:rPr lang="en-US" sz="1200" dirty="0">
                <a:latin typeface="Calibri" panose="020F0502020204030204" pitchFamily="34" charset="0"/>
                <a:cs typeface="Calibri" panose="020F0502020204030204" pitchFamily="34" charset="0"/>
              </a:rPr>
              <a:t>Perform quarterly audits to ensure all community events are logged.</a:t>
            </a:r>
            <a:br>
              <a:rPr lang="en-US" sz="1200"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Timeliness: </a:t>
            </a:r>
            <a:r>
              <a:rPr lang="en-US" sz="1200" dirty="0">
                <a:latin typeface="Calibri" panose="020F0502020204030204" pitchFamily="34" charset="0"/>
                <a:cs typeface="Calibri" panose="020F0502020204030204" pitchFamily="34" charset="0"/>
              </a:rPr>
              <a:t>Program participation data submitted monthly and refreshed on the dashboard every quarter.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dirty="0">
                <a:latin typeface="Calibri" panose="020F0502020204030204" pitchFamily="34" charset="0"/>
                <a:cs typeface="Calibri" panose="020F0502020204030204" pitchFamily="34" charset="0"/>
              </a:rPr>
              <a:t>KPI #2</a:t>
            </a:r>
          </a:p>
          <a:p>
            <a:r>
              <a:rPr lang="en-US" sz="1200" b="1" dirty="0">
                <a:latin typeface="Calibri" panose="020F0502020204030204" pitchFamily="34" charset="0"/>
                <a:cs typeface="Calibri" panose="020F0502020204030204" pitchFamily="34" charset="0"/>
              </a:rPr>
              <a:t>Accuracy: </a:t>
            </a:r>
            <a:r>
              <a:rPr lang="en-US" sz="1200" dirty="0">
                <a:latin typeface="Calibri" panose="020F0502020204030204" pitchFamily="34" charset="0"/>
                <a:cs typeface="Calibri" panose="020F0502020204030204" pitchFamily="34" charset="0"/>
              </a:rPr>
              <a:t>Validate refill data from multiple pharmacy systems using NDC codes and patient IDs. Remove anomalies (e.g., duplicate refill logs or missing dates).</a:t>
            </a:r>
            <a:br>
              <a:rPr lang="en-US" sz="1200"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Completeness: </a:t>
            </a:r>
            <a:r>
              <a:rPr lang="en-US" sz="1200" dirty="0">
                <a:latin typeface="Calibri" panose="020F0502020204030204" pitchFamily="34" charset="0"/>
                <a:cs typeface="Calibri" panose="020F0502020204030204" pitchFamily="34" charset="0"/>
              </a:rPr>
              <a:t>Require all network pharmacies to submit monthly data reports. Monitor adherence metrics by medication name and chronic condition categories.</a:t>
            </a:r>
            <a:br>
              <a:rPr lang="en-US" sz="1200"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Timeliness: </a:t>
            </a:r>
            <a:r>
              <a:rPr lang="en-US" sz="1200" dirty="0">
                <a:latin typeface="Calibri" panose="020F0502020204030204" pitchFamily="34" charset="0"/>
                <a:cs typeface="Calibri" panose="020F0502020204030204" pitchFamily="34" charset="0"/>
              </a:rPr>
              <a:t>Monthly reporting schedule.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dirty="0">
                <a:latin typeface="Calibri" panose="020F0502020204030204" pitchFamily="34" charset="0"/>
                <a:cs typeface="Calibri" panose="020F0502020204030204" pitchFamily="34" charset="0"/>
              </a:rPr>
              <a:t>KPI #3</a:t>
            </a:r>
          </a:p>
          <a:p>
            <a:r>
              <a:rPr lang="en-US" sz="1200" b="1" dirty="0">
                <a:latin typeface="Calibri" panose="020F0502020204030204" pitchFamily="34" charset="0"/>
                <a:cs typeface="Calibri" panose="020F0502020204030204" pitchFamily="34" charset="0"/>
              </a:rPr>
              <a:t>Accuracy: </a:t>
            </a:r>
            <a:r>
              <a:rPr lang="en-US" sz="1200" dirty="0">
                <a:latin typeface="Calibri" panose="020F0502020204030204" pitchFamily="34" charset="0"/>
                <a:cs typeface="Calibri" panose="020F0502020204030204" pitchFamily="34" charset="0"/>
              </a:rPr>
              <a:t>Match vaccine administration data with patient identifiers to prevent double counts. Reconcile clinic logs with state immunization registry data.</a:t>
            </a:r>
            <a:br>
              <a:rPr lang="en-US" sz="1200"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Completeness: </a:t>
            </a:r>
            <a:r>
              <a:rPr lang="en-US" sz="1200" dirty="0">
                <a:latin typeface="Calibri" panose="020F0502020204030204" pitchFamily="34" charset="0"/>
                <a:cs typeface="Calibri" panose="020F0502020204030204" pitchFamily="34" charset="0"/>
              </a:rPr>
              <a:t>Require all affiliated clinics to submit vaccination records, including mobile health events. Monitor missing records per site each quarter.</a:t>
            </a:r>
            <a:br>
              <a:rPr lang="en-US" sz="1200"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Timeliness: </a:t>
            </a:r>
            <a:r>
              <a:rPr lang="en-US" sz="1200" dirty="0">
                <a:latin typeface="Calibri" panose="020F0502020204030204" pitchFamily="34" charset="0"/>
                <a:cs typeface="Calibri" panose="020F0502020204030204" pitchFamily="34" charset="0"/>
              </a:rPr>
              <a:t>Data uploaded to the dashboard within two weeks after each vaccination campaign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dirty="0">
                <a:latin typeface="Calibri" panose="020F0502020204030204" pitchFamily="34" charset="0"/>
                <a:cs typeface="Calibri" panose="020F0502020204030204" pitchFamily="34" charset="0"/>
              </a:rPr>
              <a:t>KPI #4</a:t>
            </a:r>
          </a:p>
          <a:p>
            <a:r>
              <a:rPr lang="en-US" sz="1200" b="1" dirty="0">
                <a:latin typeface="Calibri" panose="020F0502020204030204" pitchFamily="34" charset="0"/>
                <a:cs typeface="Calibri" panose="020F0502020204030204" pitchFamily="34" charset="0"/>
              </a:rPr>
              <a:t>Accuracy: </a:t>
            </a:r>
            <a:r>
              <a:rPr lang="en-US" sz="1200" dirty="0">
                <a:latin typeface="Calibri" panose="020F0502020204030204" pitchFamily="34" charset="0"/>
                <a:cs typeface="Calibri" panose="020F0502020204030204" pitchFamily="34" charset="0"/>
              </a:rPr>
              <a:t>Use EHR to flag eligible preventive visit codes (e.g., annual wellness visits). Random chart audits quarterly to confirm visit documentation accuracy.</a:t>
            </a:r>
            <a:br>
              <a:rPr lang="en-US" sz="1200"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Completeness: </a:t>
            </a:r>
            <a:r>
              <a:rPr lang="en-US" sz="1200" dirty="0">
                <a:latin typeface="Calibri" panose="020F0502020204030204" pitchFamily="34" charset="0"/>
                <a:cs typeface="Calibri" panose="020F0502020204030204" pitchFamily="34" charset="0"/>
              </a:rPr>
              <a:t>Require provider sites to review and close incomplete encounters.</a:t>
            </a:r>
            <a:br>
              <a:rPr lang="en-US" sz="1200"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Timeliness: </a:t>
            </a:r>
            <a:r>
              <a:rPr lang="en-US" sz="1200" dirty="0">
                <a:latin typeface="Calibri" panose="020F0502020204030204" pitchFamily="34" charset="0"/>
                <a:cs typeface="Calibri" panose="020F0502020204030204" pitchFamily="34" charset="0"/>
              </a:rPr>
              <a:t>Preventive care data updated monthly from the EHR system; dashboard refreshed each quarter.</a:t>
            </a:r>
          </a:p>
          <a:p>
            <a:endParaRPr lang="en-US" sz="1200" dirty="0">
              <a:latin typeface="Calibri" panose="020F0502020204030204" pitchFamily="34" charset="0"/>
              <a:cs typeface="Calibri" panose="020F0502020204030204" pitchFamily="34" charset="0"/>
            </a:endParaRPr>
          </a:p>
          <a:p>
            <a:r>
              <a:rPr lang="en-US" sz="1200" b="1" u="sng" dirty="0">
                <a:latin typeface="Calibri" panose="020F0502020204030204" pitchFamily="34" charset="0"/>
                <a:cs typeface="Calibri" panose="020F0502020204030204" pitchFamily="34" charset="0"/>
              </a:rPr>
              <a:t>KPI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Accuracy: </a:t>
            </a:r>
            <a:r>
              <a:rPr lang="en-US" dirty="0"/>
              <a:t>Follow U.S. Census Bureau’s established statistical quality standards for demographic and socioeconomic data</a:t>
            </a:r>
            <a:br>
              <a:rPr lang="en-US" sz="1200"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Completeness: </a:t>
            </a:r>
            <a:r>
              <a:rPr lang="en-US" dirty="0"/>
              <a:t>Data are collected nationwide through mandatory federal surveys such as the American Community Survey (ACS), capturing full geographic coverage across all U.S. counties</a:t>
            </a:r>
            <a:br>
              <a:rPr lang="en-US" sz="1200"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Timeliness: </a:t>
            </a:r>
            <a:r>
              <a:rPr lang="en-US" dirty="0"/>
              <a:t>Updated annually through the American Community Survey with new datasets incorporated into the dashboard within 30 days of release</a:t>
            </a: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Insights and ideas for this slide were assisted by generative AI (OpenAI, 2025).</a:t>
            </a:r>
          </a:p>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8</a:t>
            </a:fld>
            <a:endParaRPr lang="en-US" dirty="0"/>
          </a:p>
        </p:txBody>
      </p:sp>
    </p:spTree>
    <p:extLst>
      <p:ext uri="{BB962C8B-B14F-4D97-AF65-F5344CB8AC3E}">
        <p14:creationId xmlns:p14="http://schemas.microsoft.com/office/powerpoint/2010/main" val="3706987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43459-BCA7-1BC7-F4EF-5C6D7305A8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56250-8357-00F4-0454-73360B3813E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8D24861-67EA-72D5-725D-7CC239ED531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illustration was created by B. Merkel-Coleman, utilizing Visio. </a:t>
            </a:r>
          </a:p>
          <a:p>
            <a:endParaRPr lang="en-US" dirty="0"/>
          </a:p>
        </p:txBody>
      </p:sp>
      <p:sp>
        <p:nvSpPr>
          <p:cNvPr id="4" name="Slide Number Placeholder 3">
            <a:extLst>
              <a:ext uri="{FF2B5EF4-FFF2-40B4-BE49-F238E27FC236}">
                <a16:creationId xmlns:a16="http://schemas.microsoft.com/office/drawing/2014/main" id="{80708CD5-B8DB-82BE-E086-C383494E37FC}"/>
              </a:ext>
            </a:extLst>
          </p:cNvPr>
          <p:cNvSpPr>
            <a:spLocks noGrp="1"/>
          </p:cNvSpPr>
          <p:nvPr>
            <p:ph type="sldNum" sz="quarter" idx="5"/>
          </p:nvPr>
        </p:nvSpPr>
        <p:spPr/>
        <p:txBody>
          <a:bodyPr/>
          <a:lstStyle/>
          <a:p>
            <a:fld id="{DB303FA8-A3F3-7640-B13D-36C73B3E5587}" type="slidenum">
              <a:rPr lang="en-US" smtClean="0"/>
              <a:t>9</a:t>
            </a:fld>
            <a:endParaRPr lang="en-US" dirty="0"/>
          </a:p>
        </p:txBody>
      </p:sp>
    </p:spTree>
    <p:extLst>
      <p:ext uri="{BB962C8B-B14F-4D97-AF65-F5344CB8AC3E}">
        <p14:creationId xmlns:p14="http://schemas.microsoft.com/office/powerpoint/2010/main" val="248899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effectLst/>
              </a:rPr>
              <a:t>The Wellness Watch dashboard demonstrates how real data sources like EHRs, pharmacy claims, and public health records can support public health efforts. It uses evidence from actual health data, such as participation rates, medication adherence, and vaccination coverage, to track progress and guide decisions. The project explains how the ETL process and data model help clean, standardize, and combine this information for analysis. In practice, the dashboard could use reliable data to show how information can drive improvements in community health.</a:t>
            </a:r>
          </a:p>
          <a:p>
            <a:r>
              <a:rPr lang="en-US" dirty="0">
                <a:effectLst/>
              </a:rPr>
              <a:t>Our dashboard was generated utilizing synthetic data (OpenAI, 2025). Because the data is computer-generated, it contained very few actual insights or trends due to its random nature. Our mockup could change if actual data were sourced. Generative AI was also used to design the brand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10</a:t>
            </a:fld>
            <a:endParaRPr lang="en-US" dirty="0"/>
          </a:p>
        </p:txBody>
      </p:sp>
    </p:spTree>
    <p:extLst>
      <p:ext uri="{BB962C8B-B14F-4D97-AF65-F5344CB8AC3E}">
        <p14:creationId xmlns:p14="http://schemas.microsoft.com/office/powerpoint/2010/main" val="2615139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62CB9073-1A97-EF48-93BC-E626B884D79B}"/>
              </a:ext>
            </a:extLst>
          </p:cNvPr>
          <p:cNvSpPr>
            <a:spLocks noGrp="1"/>
          </p:cNvSpPr>
          <p:nvPr>
            <p:ph type="pic" sz="quarter" idx="14"/>
          </p:nvPr>
        </p:nvSpPr>
        <p:spPr>
          <a:xfrm>
            <a:off x="-9249" y="-4352"/>
            <a:ext cx="12201250" cy="6862352"/>
          </a:xfrm>
          <a:custGeom>
            <a:avLst/>
            <a:gdLst>
              <a:gd name="connsiteX0" fmla="*/ 0 w 12201250"/>
              <a:gd name="connsiteY0" fmla="*/ 0 h 6862352"/>
              <a:gd name="connsiteX1" fmla="*/ 11376796 w 12201250"/>
              <a:gd name="connsiteY1" fmla="*/ 0 h 6862352"/>
              <a:gd name="connsiteX2" fmla="*/ 12201249 w 12201250"/>
              <a:gd name="connsiteY2" fmla="*/ 824452 h 6862352"/>
              <a:gd name="connsiteX3" fmla="*/ 12201249 w 12201250"/>
              <a:gd name="connsiteY3" fmla="*/ 0 h 6862352"/>
              <a:gd name="connsiteX4" fmla="*/ 12201250 w 12201250"/>
              <a:gd name="connsiteY4" fmla="*/ 0 h 6862352"/>
              <a:gd name="connsiteX5" fmla="*/ 12201250 w 12201250"/>
              <a:gd name="connsiteY5" fmla="*/ 6862352 h 6862352"/>
              <a:gd name="connsiteX6" fmla="*/ 839512 w 12201250"/>
              <a:gd name="connsiteY6" fmla="*/ 6862352 h 6862352"/>
              <a:gd name="connsiteX7" fmla="*/ 9249 w 12201250"/>
              <a:gd name="connsiteY7" fmla="*/ 6032090 h 6862352"/>
              <a:gd name="connsiteX8" fmla="*/ 9249 w 12201250"/>
              <a:gd name="connsiteY8" fmla="*/ 6862352 h 6862352"/>
              <a:gd name="connsiteX9" fmla="*/ 0 w 12201250"/>
              <a:gd name="connsiteY9" fmla="*/ 6862352 h 686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1250" h="6862352">
                <a:moveTo>
                  <a:pt x="0" y="0"/>
                </a:moveTo>
                <a:lnTo>
                  <a:pt x="11376796" y="0"/>
                </a:lnTo>
                <a:lnTo>
                  <a:pt x="12201249" y="824452"/>
                </a:lnTo>
                <a:lnTo>
                  <a:pt x="12201249" y="0"/>
                </a:lnTo>
                <a:lnTo>
                  <a:pt x="12201250" y="0"/>
                </a:lnTo>
                <a:lnTo>
                  <a:pt x="12201250" y="6862352"/>
                </a:lnTo>
                <a:lnTo>
                  <a:pt x="839512" y="6862352"/>
                </a:lnTo>
                <a:lnTo>
                  <a:pt x="9249" y="6032090"/>
                </a:lnTo>
                <a:lnTo>
                  <a:pt x="9249" y="6862352"/>
                </a:lnTo>
                <a:lnTo>
                  <a:pt x="0" y="6862352"/>
                </a:lnTo>
                <a:close/>
              </a:path>
            </a:pathLst>
          </a:custGeom>
          <a:solidFill>
            <a:schemeClr val="tx1"/>
          </a:solidFill>
        </p:spPr>
        <p:txBody>
          <a:bodyPr wrap="square">
            <a:noAutofit/>
          </a:bodyPr>
          <a:lstStyle/>
          <a:p>
            <a:r>
              <a:rPr lang="en-US"/>
              <a:t>Click icon to add picture</a:t>
            </a:r>
            <a:endParaRPr lang="en-US" dirty="0"/>
          </a:p>
        </p:txBody>
      </p:sp>
      <p:sp>
        <p:nvSpPr>
          <p:cNvPr id="12" name="Text Placeholder 2">
            <a:extLst>
              <a:ext uri="{FF2B5EF4-FFF2-40B4-BE49-F238E27FC236}">
                <a16:creationId xmlns:a16="http://schemas.microsoft.com/office/drawing/2014/main" id="{63A7554C-2E3E-454F-9E07-C38195D4CF32}"/>
              </a:ext>
            </a:extLst>
          </p:cNvPr>
          <p:cNvSpPr>
            <a:spLocks noGrp="1"/>
          </p:cNvSpPr>
          <p:nvPr>
            <p:ph type="body" idx="13" hasCustomPrompt="1"/>
          </p:nvPr>
        </p:nvSpPr>
        <p:spPr>
          <a:xfrm>
            <a:off x="838200" y="4561873"/>
            <a:ext cx="10515600" cy="703135"/>
          </a:xfrm>
        </p:spPr>
        <p:txBody>
          <a:bodyPr lIns="91440" rIns="91440" anchor="ctr">
            <a:normAutofit/>
          </a:bodyPr>
          <a:lstStyle>
            <a:lvl1pPr marL="0" indent="0" algn="l">
              <a:lnSpc>
                <a:spcPct val="150000"/>
              </a:lnSpc>
              <a:buNone/>
              <a:defRPr sz="2400" b="1" i="0" cap="all" spc="600" baseline="0">
                <a:solidFill>
                  <a:schemeClr val="bg1"/>
                </a:solidFill>
                <a:latin typeface="MingLiU" panose="02020509000000000000" pitchFamily="49" charset="-120"/>
                <a:ea typeface="MingLiU" panose="02020509000000000000" pitchFamily="49"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dirty="0">
                <a:latin typeface="Meiryo UI" panose="020B0604030504040204" pitchFamily="50" charset="-128"/>
                <a:ea typeface="Meiryo UI" panose="020B0604030504040204" pitchFamily="50" charset="-128"/>
              </a:rPr>
              <a:t>Subtitle</a:t>
            </a:r>
            <a:endParaRPr lang="ja-JP" altLang="en-US" dirty="0">
              <a:latin typeface="Meiryo UI" panose="020B0604030504040204" pitchFamily="50" charset="-128"/>
              <a:ea typeface="Meiryo UI" panose="020B0604030504040204" pitchFamily="50" charset="-128"/>
            </a:endParaRPr>
          </a:p>
        </p:txBody>
      </p:sp>
      <p:sp>
        <p:nvSpPr>
          <p:cNvPr id="18" name="Title 1">
            <a:extLst>
              <a:ext uri="{FF2B5EF4-FFF2-40B4-BE49-F238E27FC236}">
                <a16:creationId xmlns:a16="http://schemas.microsoft.com/office/drawing/2014/main" id="{E3ED0903-C4AC-F843-878E-D66CB7BFB0E9}"/>
              </a:ext>
            </a:extLst>
          </p:cNvPr>
          <p:cNvSpPr>
            <a:spLocks noGrp="1"/>
          </p:cNvSpPr>
          <p:nvPr>
            <p:ph type="title" hasCustomPrompt="1"/>
          </p:nvPr>
        </p:nvSpPr>
        <p:spPr>
          <a:xfrm>
            <a:off x="838200" y="2373294"/>
            <a:ext cx="7709488" cy="1927810"/>
          </a:xfrm>
        </p:spPr>
        <p:txBody>
          <a:bodyPr lIns="91440" rIns="91440">
            <a:noAutofit/>
          </a:bodyPr>
          <a:lstStyle>
            <a:lvl1pPr algn="l">
              <a:defRPr sz="13800" b="1" i="0" spc="150" baseline="0">
                <a:solidFill>
                  <a:schemeClr val="bg1"/>
                </a:solidFill>
                <a:latin typeface="MingLiU" panose="02020509000000000000" pitchFamily="49" charset="-120"/>
                <a:ea typeface="MingLiU" panose="02020509000000000000" pitchFamily="49" charset="-120"/>
              </a:defRPr>
            </a:lvl1pPr>
          </a:lstStyle>
          <a:p>
            <a:r>
              <a:rPr lang="en-US" dirty="0"/>
              <a:t>Title</a:t>
            </a:r>
          </a:p>
        </p:txBody>
      </p:sp>
      <p:sp>
        <p:nvSpPr>
          <p:cNvPr id="22" name="Right Triangle 21">
            <a:extLst>
              <a:ext uri="{FF2B5EF4-FFF2-40B4-BE49-F238E27FC236}">
                <a16:creationId xmlns:a16="http://schemas.microsoft.com/office/drawing/2014/main" id="{EF81B901-913B-5741-A4AC-B5819DACFCDF}"/>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Right Triangle 22">
            <a:extLst>
              <a:ext uri="{FF2B5EF4-FFF2-40B4-BE49-F238E27FC236}">
                <a16:creationId xmlns:a16="http://schemas.microsoft.com/office/drawing/2014/main" id="{8FDD99BC-FCD1-D541-9FE6-03E39F2856C6}"/>
              </a:ext>
            </a:extLst>
          </p:cNvPr>
          <p:cNvSpPr/>
          <p:nvPr userDrawn="1"/>
        </p:nvSpPr>
        <p:spPr>
          <a:xfrm rot="10800000">
            <a:off x="11361737" y="-1016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Oval 22">
            <a:extLst>
              <a:ext uri="{FF2B5EF4-FFF2-40B4-BE49-F238E27FC236}">
                <a16:creationId xmlns:a16="http://schemas.microsoft.com/office/drawing/2014/main" id="{CA93CC85-EFC8-994A-9ADB-8DEE2579AAF9}"/>
              </a:ext>
            </a:extLst>
          </p:cNvPr>
          <p:cNvSpPr/>
          <p:nvPr userDrawn="1"/>
        </p:nvSpPr>
        <p:spPr>
          <a:xfrm rot="16200000" flipH="1">
            <a:off x="1668897" y="3522719"/>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743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C551932-EED2-CB48-969B-F9308DFE2658}"/>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r="-2"/>
          <a:stretch/>
        </p:blipFill>
        <p:spPr>
          <a:xfrm>
            <a:off x="12700" y="-4352"/>
            <a:ext cx="12179300" cy="6862352"/>
          </a:xfrm>
          <a:prstGeom prst="rect">
            <a:avLst/>
          </a:prstGeom>
        </p:spPr>
      </p:pic>
      <p:sp>
        <p:nvSpPr>
          <p:cNvPr id="51" name="Title 1">
            <a:extLst>
              <a:ext uri="{FF2B5EF4-FFF2-40B4-BE49-F238E27FC236}">
                <a16:creationId xmlns:a16="http://schemas.microsoft.com/office/drawing/2014/main" id="{ADEF5424-A6E0-A345-9A75-92E71E45923E}"/>
              </a:ext>
            </a:extLst>
          </p:cNvPr>
          <p:cNvSpPr>
            <a:spLocks noGrp="1"/>
          </p:cNvSpPr>
          <p:nvPr>
            <p:ph type="title"/>
          </p:nvPr>
        </p:nvSpPr>
        <p:spPr>
          <a:xfrm>
            <a:off x="830269" y="168721"/>
            <a:ext cx="10523531"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grpSp>
        <p:nvGrpSpPr>
          <p:cNvPr id="52" name="Group 51">
            <a:extLst>
              <a:ext uri="{FF2B5EF4-FFF2-40B4-BE49-F238E27FC236}">
                <a16:creationId xmlns:a16="http://schemas.microsoft.com/office/drawing/2014/main" id="{2D2069D9-A96F-DD4A-B6CB-C29449020E71}"/>
              </a:ext>
            </a:extLst>
          </p:cNvPr>
          <p:cNvGrpSpPr/>
          <p:nvPr userDrawn="1"/>
        </p:nvGrpSpPr>
        <p:grpSpPr>
          <a:xfrm>
            <a:off x="0" y="-10162"/>
            <a:ext cx="12192000" cy="6868162"/>
            <a:chOff x="0" y="-10162"/>
            <a:chExt cx="12192000" cy="6868162"/>
          </a:xfrm>
        </p:grpSpPr>
        <p:sp>
          <p:nvSpPr>
            <p:cNvPr id="53" name="Right Triangle 52">
              <a:extLst>
                <a:ext uri="{FF2B5EF4-FFF2-40B4-BE49-F238E27FC236}">
                  <a16:creationId xmlns:a16="http://schemas.microsoft.com/office/drawing/2014/main" id="{44CFA19C-5DA0-774B-AFF3-36921EACACDD}"/>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4" name="Right Triangle 53">
              <a:extLst>
                <a:ext uri="{FF2B5EF4-FFF2-40B4-BE49-F238E27FC236}">
                  <a16:creationId xmlns:a16="http://schemas.microsoft.com/office/drawing/2014/main" id="{D9F82FBA-46B0-A844-AE24-E839A52F2A42}"/>
                </a:ext>
              </a:extLst>
            </p:cNvPr>
            <p:cNvSpPr/>
            <p:nvPr userDrawn="1"/>
          </p:nvSpPr>
          <p:spPr>
            <a:xfrm rot="10800000">
              <a:off x="11361737" y="-1016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56" name="Straight Connector 55">
            <a:extLst>
              <a:ext uri="{FF2B5EF4-FFF2-40B4-BE49-F238E27FC236}">
                <a16:creationId xmlns:a16="http://schemas.microsoft.com/office/drawing/2014/main" id="{639370BE-395F-E946-A985-43E0B2F007A7}"/>
              </a:ext>
            </a:extLst>
          </p:cNvPr>
          <p:cNvCxnSpPr>
            <a:cxnSpLocks/>
          </p:cNvCxnSpPr>
          <p:nvPr userDrawn="1"/>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7EC358B-2232-784F-B64F-E210A64AF153}"/>
              </a:ext>
            </a:extLst>
          </p:cNvPr>
          <p:cNvCxnSpPr>
            <a:cxnSpLocks/>
          </p:cNvCxnSpPr>
          <p:nvPr userDrawn="1"/>
        </p:nvCxnSpPr>
        <p:spPr>
          <a:xfrm>
            <a:off x="10801316"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8" name="Oval 22">
            <a:extLst>
              <a:ext uri="{FF2B5EF4-FFF2-40B4-BE49-F238E27FC236}">
                <a16:creationId xmlns:a16="http://schemas.microsoft.com/office/drawing/2014/main" id="{5C8304CD-638B-A244-8BB2-5827EFC0BE18}"/>
              </a:ext>
            </a:extLst>
          </p:cNvPr>
          <p:cNvSpPr/>
          <p:nvPr userDrawn="1"/>
        </p:nvSpPr>
        <p:spPr>
          <a:xfrm rot="16200000" flipH="1">
            <a:off x="1668897" y="74594"/>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DFFD9DF-9E1C-4765-BCE6-B273DEE1F564}"/>
              </a:ext>
            </a:extLst>
          </p:cNvPr>
          <p:cNvSpPr>
            <a:spLocks noGrp="1"/>
          </p:cNvSpPr>
          <p:nvPr>
            <p:ph sz="quarter" idx="10"/>
          </p:nvPr>
        </p:nvSpPr>
        <p:spPr>
          <a:xfrm>
            <a:off x="830263" y="1266825"/>
            <a:ext cx="1053147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242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55188DA-8D2D-EE45-B63B-68389D618B88}"/>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a:stretch/>
        </p:blipFill>
        <p:spPr>
          <a:xfrm>
            <a:off x="12700" y="-4352"/>
            <a:ext cx="6618160" cy="6862352"/>
          </a:xfrm>
          <a:prstGeom prst="rect">
            <a:avLst/>
          </a:prstGeom>
        </p:spPr>
      </p:pic>
      <p:sp>
        <p:nvSpPr>
          <p:cNvPr id="6" name="Right Triangle 5">
            <a:extLst>
              <a:ext uri="{FF2B5EF4-FFF2-40B4-BE49-F238E27FC236}">
                <a16:creationId xmlns:a16="http://schemas.microsoft.com/office/drawing/2014/main" id="{49DD1090-E08C-414F-B909-F960029978CC}"/>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Title 1">
            <a:extLst>
              <a:ext uri="{FF2B5EF4-FFF2-40B4-BE49-F238E27FC236}">
                <a16:creationId xmlns:a16="http://schemas.microsoft.com/office/drawing/2014/main" id="{42AACF99-BFF2-EF4D-905B-698BF1366208}"/>
              </a:ext>
            </a:extLst>
          </p:cNvPr>
          <p:cNvSpPr>
            <a:spLocks noGrp="1"/>
          </p:cNvSpPr>
          <p:nvPr>
            <p:ph type="title"/>
          </p:nvPr>
        </p:nvSpPr>
        <p:spPr>
          <a:xfrm>
            <a:off x="830269" y="168721"/>
            <a:ext cx="4858575"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sp>
        <p:nvSpPr>
          <p:cNvPr id="20" name="Oval 22">
            <a:extLst>
              <a:ext uri="{FF2B5EF4-FFF2-40B4-BE49-F238E27FC236}">
                <a16:creationId xmlns:a16="http://schemas.microsoft.com/office/drawing/2014/main" id="{E86DEBE5-E80B-624F-85DC-B53B9841EF52}"/>
              </a:ext>
            </a:extLst>
          </p:cNvPr>
          <p:cNvSpPr/>
          <p:nvPr userDrawn="1"/>
        </p:nvSpPr>
        <p:spPr>
          <a:xfrm rot="16200000" flipH="1">
            <a:off x="1668897" y="74594"/>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a:extLst>
              <a:ext uri="{FF2B5EF4-FFF2-40B4-BE49-F238E27FC236}">
                <a16:creationId xmlns:a16="http://schemas.microsoft.com/office/drawing/2014/main" id="{2498330F-989F-C743-B682-3B45105A64F9}"/>
              </a:ext>
            </a:extLst>
          </p:cNvPr>
          <p:cNvSpPr/>
          <p:nvPr userDrawn="1"/>
        </p:nvSpPr>
        <p:spPr>
          <a:xfrm rot="10800000">
            <a:off x="5800596" y="-435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Picture Placeholder 10">
            <a:extLst>
              <a:ext uri="{FF2B5EF4-FFF2-40B4-BE49-F238E27FC236}">
                <a16:creationId xmlns:a16="http://schemas.microsoft.com/office/drawing/2014/main" id="{4BFA0C42-6D2A-FE45-B00F-C3FE723B69B9}"/>
              </a:ext>
            </a:extLst>
          </p:cNvPr>
          <p:cNvSpPr>
            <a:spLocks noGrp="1"/>
          </p:cNvSpPr>
          <p:nvPr>
            <p:ph type="pic" sz="quarter" idx="14"/>
          </p:nvPr>
        </p:nvSpPr>
        <p:spPr>
          <a:xfrm>
            <a:off x="6638925" y="-4352"/>
            <a:ext cx="5553075" cy="6862352"/>
          </a:xfrm>
          <a:solidFill>
            <a:schemeClr val="accent1"/>
          </a:solidFill>
        </p:spPr>
        <p:txBody>
          <a:bodyPr/>
          <a:lstStyle/>
          <a:p>
            <a:r>
              <a:rPr lang="en-US"/>
              <a:t>Click icon to add picture</a:t>
            </a:r>
            <a:endParaRPr lang="en-US" dirty="0"/>
          </a:p>
        </p:txBody>
      </p:sp>
      <p:cxnSp>
        <p:nvCxnSpPr>
          <p:cNvPr id="26" name="Straight Connector 25">
            <a:extLst>
              <a:ext uri="{FF2B5EF4-FFF2-40B4-BE49-F238E27FC236}">
                <a16:creationId xmlns:a16="http://schemas.microsoft.com/office/drawing/2014/main" id="{DD7A153A-DE47-5845-9FBA-5E84842262CB}"/>
              </a:ext>
            </a:extLst>
          </p:cNvPr>
          <p:cNvCxnSpPr>
            <a:cxnSpLocks/>
          </p:cNvCxnSpPr>
          <p:nvPr userDrawn="1"/>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470FEE8-FCFE-D34B-AC0A-D33499171CF5}"/>
              </a:ext>
            </a:extLst>
          </p:cNvPr>
          <p:cNvCxnSpPr>
            <a:cxnSpLocks/>
          </p:cNvCxnSpPr>
          <p:nvPr userDrawn="1"/>
        </p:nvCxnSpPr>
        <p:spPr>
          <a:xfrm>
            <a:off x="5235260"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F88E3020-67F3-4319-8D6D-AF959AE4492B}"/>
              </a:ext>
            </a:extLst>
          </p:cNvPr>
          <p:cNvSpPr>
            <a:spLocks noGrp="1"/>
          </p:cNvSpPr>
          <p:nvPr>
            <p:ph type="dt" sz="half" idx="15"/>
          </p:nvPr>
        </p:nvSpPr>
        <p:spPr/>
        <p:txBody>
          <a:bodyPr/>
          <a:lstStyle/>
          <a:p>
            <a:fld id="{81B73CA7-3CCD-504D-B97A-835A2330CDB2}" type="datetimeFigureOut">
              <a:rPr lang="en-US" smtClean="0"/>
              <a:pPr/>
              <a:t>12/4/25</a:t>
            </a:fld>
            <a:endParaRPr lang="en-US" dirty="0"/>
          </a:p>
        </p:txBody>
      </p:sp>
      <p:sp>
        <p:nvSpPr>
          <p:cNvPr id="7" name="Footer Placeholder 6">
            <a:extLst>
              <a:ext uri="{FF2B5EF4-FFF2-40B4-BE49-F238E27FC236}">
                <a16:creationId xmlns:a16="http://schemas.microsoft.com/office/drawing/2014/main" id="{C8332DD3-414D-426E-BB83-A7CE934174B6}"/>
              </a:ext>
            </a:extLst>
          </p:cNvPr>
          <p:cNvSpPr>
            <a:spLocks noGrp="1"/>
          </p:cNvSpPr>
          <p:nvPr>
            <p:ph type="ftr" sz="quarter" idx="16"/>
          </p:nvPr>
        </p:nvSpPr>
        <p:spPr/>
        <p:txBody>
          <a:bodyPr/>
          <a:lstStyle/>
          <a:p>
            <a:endParaRPr lang="en-US" dirty="0"/>
          </a:p>
        </p:txBody>
      </p:sp>
      <p:sp>
        <p:nvSpPr>
          <p:cNvPr id="8" name="Slide Number Placeholder 7">
            <a:extLst>
              <a:ext uri="{FF2B5EF4-FFF2-40B4-BE49-F238E27FC236}">
                <a16:creationId xmlns:a16="http://schemas.microsoft.com/office/drawing/2014/main" id="{5DBA4D0A-04F7-406D-970F-851D89A87A95}"/>
              </a:ext>
            </a:extLst>
          </p:cNvPr>
          <p:cNvSpPr>
            <a:spLocks noGrp="1"/>
          </p:cNvSpPr>
          <p:nvPr>
            <p:ph type="sldNum" sz="quarter" idx="17"/>
          </p:nvPr>
        </p:nvSpPr>
        <p:spPr/>
        <p:txBody>
          <a:bodyPr/>
          <a:lstStyle/>
          <a:p>
            <a:fld id="{5831BA38-18F3-0A4D-A45F-13B53FF2DACC}" type="slidenum">
              <a:rPr lang="en-US" smtClean="0"/>
              <a:pPr/>
              <a:t>‹#›</a:t>
            </a:fld>
            <a:endParaRPr lang="en-US" dirty="0"/>
          </a:p>
        </p:txBody>
      </p:sp>
      <p:sp>
        <p:nvSpPr>
          <p:cNvPr id="11" name="Content Placeholder 10">
            <a:extLst>
              <a:ext uri="{FF2B5EF4-FFF2-40B4-BE49-F238E27FC236}">
                <a16:creationId xmlns:a16="http://schemas.microsoft.com/office/drawing/2014/main" id="{D68424A6-569A-4335-9863-0351A5FABE88}"/>
              </a:ext>
            </a:extLst>
          </p:cNvPr>
          <p:cNvSpPr>
            <a:spLocks noGrp="1"/>
          </p:cNvSpPr>
          <p:nvPr>
            <p:ph sz="quarter" idx="18"/>
          </p:nvPr>
        </p:nvSpPr>
        <p:spPr>
          <a:xfrm>
            <a:off x="830263" y="1266825"/>
            <a:ext cx="485857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0951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796E039-748A-D54A-ACAE-7A9C63FCAEB8}"/>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r="-2"/>
          <a:stretch/>
        </p:blipFill>
        <p:spPr>
          <a:xfrm>
            <a:off x="12700" y="-4352"/>
            <a:ext cx="12179300" cy="6862352"/>
          </a:xfrm>
          <a:prstGeom prst="rect">
            <a:avLst/>
          </a:prstGeom>
        </p:spPr>
      </p:pic>
      <p:sp>
        <p:nvSpPr>
          <p:cNvPr id="11" name="Title 1">
            <a:extLst>
              <a:ext uri="{FF2B5EF4-FFF2-40B4-BE49-F238E27FC236}">
                <a16:creationId xmlns:a16="http://schemas.microsoft.com/office/drawing/2014/main" id="{451E21C1-74BE-0348-B8AE-3174A9AAA08E}"/>
              </a:ext>
            </a:extLst>
          </p:cNvPr>
          <p:cNvSpPr>
            <a:spLocks noGrp="1"/>
          </p:cNvSpPr>
          <p:nvPr>
            <p:ph type="title"/>
          </p:nvPr>
        </p:nvSpPr>
        <p:spPr>
          <a:xfrm>
            <a:off x="830269" y="168721"/>
            <a:ext cx="10523531"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grpSp>
        <p:nvGrpSpPr>
          <p:cNvPr id="43" name="Group 42">
            <a:extLst>
              <a:ext uri="{FF2B5EF4-FFF2-40B4-BE49-F238E27FC236}">
                <a16:creationId xmlns:a16="http://schemas.microsoft.com/office/drawing/2014/main" id="{84FD6E85-A2E7-B84D-9400-6F8D1C6FF159}"/>
              </a:ext>
            </a:extLst>
          </p:cNvPr>
          <p:cNvGrpSpPr/>
          <p:nvPr userDrawn="1"/>
        </p:nvGrpSpPr>
        <p:grpSpPr>
          <a:xfrm>
            <a:off x="0" y="-10162"/>
            <a:ext cx="12192000" cy="6868162"/>
            <a:chOff x="0" y="-10162"/>
            <a:chExt cx="12192000" cy="6868162"/>
          </a:xfrm>
        </p:grpSpPr>
        <p:sp>
          <p:nvSpPr>
            <p:cNvPr id="10" name="Right Triangle 9">
              <a:extLst>
                <a:ext uri="{FF2B5EF4-FFF2-40B4-BE49-F238E27FC236}">
                  <a16:creationId xmlns:a16="http://schemas.microsoft.com/office/drawing/2014/main" id="{6912A38B-FDC5-1E4F-B0ED-145140947339}"/>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Right Triangle 27">
              <a:extLst>
                <a:ext uri="{FF2B5EF4-FFF2-40B4-BE49-F238E27FC236}">
                  <a16:creationId xmlns:a16="http://schemas.microsoft.com/office/drawing/2014/main" id="{B5B0DCFE-7295-8740-9EC5-E9A681F21F94}"/>
                </a:ext>
              </a:extLst>
            </p:cNvPr>
            <p:cNvSpPr/>
            <p:nvPr userDrawn="1"/>
          </p:nvSpPr>
          <p:spPr>
            <a:xfrm rot="10800000">
              <a:off x="11361737" y="-1016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20" name="Text Placeholder 2">
            <a:extLst>
              <a:ext uri="{FF2B5EF4-FFF2-40B4-BE49-F238E27FC236}">
                <a16:creationId xmlns:a16="http://schemas.microsoft.com/office/drawing/2014/main" id="{52918AA3-DC2E-CC41-95A6-C5757DE618D4}"/>
              </a:ext>
            </a:extLst>
          </p:cNvPr>
          <p:cNvSpPr>
            <a:spLocks noGrp="1"/>
          </p:cNvSpPr>
          <p:nvPr>
            <p:ph type="body" idx="1"/>
          </p:nvPr>
        </p:nvSpPr>
        <p:spPr>
          <a:xfrm>
            <a:off x="838201" y="1618714"/>
            <a:ext cx="4433046" cy="703135"/>
          </a:xfrm>
          <a:noFill/>
        </p:spPr>
        <p:txBody>
          <a:bodyPr lIns="91440" rIns="91440" anchor="ctr">
            <a:normAutofit/>
          </a:bodyPr>
          <a:lstStyle>
            <a:lvl1pPr marL="0" indent="0" algn="l">
              <a:lnSpc>
                <a:spcPct val="150000"/>
              </a:lnSpc>
              <a:buNone/>
              <a:defRPr sz="1800" b="1" i="0" cap="all" spc="150" baseline="0">
                <a:solidFill>
                  <a:schemeClr val="accent1"/>
                </a:solidFill>
                <a:latin typeface="+mj-lt"/>
                <a:ea typeface="MingLiU" panose="02020509000000000000" pitchFamily="49"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2">
            <a:extLst>
              <a:ext uri="{FF2B5EF4-FFF2-40B4-BE49-F238E27FC236}">
                <a16:creationId xmlns:a16="http://schemas.microsoft.com/office/drawing/2014/main" id="{BBF9C69D-A733-884F-BC4B-A4E97A9315C4}"/>
              </a:ext>
            </a:extLst>
          </p:cNvPr>
          <p:cNvSpPr>
            <a:spLocks noGrp="1"/>
          </p:cNvSpPr>
          <p:nvPr>
            <p:ph type="body" idx="11"/>
          </p:nvPr>
        </p:nvSpPr>
        <p:spPr>
          <a:xfrm>
            <a:off x="6932749" y="1618714"/>
            <a:ext cx="4433046" cy="703135"/>
          </a:xfrm>
          <a:noFill/>
        </p:spPr>
        <p:txBody>
          <a:bodyPr lIns="91440" rIns="91440" anchor="ctr">
            <a:normAutofit/>
          </a:bodyPr>
          <a:lstStyle>
            <a:lvl1pPr marL="0" indent="0" algn="l">
              <a:lnSpc>
                <a:spcPct val="150000"/>
              </a:lnSpc>
              <a:buNone/>
              <a:defRPr sz="1800" b="1" i="0" cap="all" spc="150" baseline="0">
                <a:solidFill>
                  <a:schemeClr val="accent1"/>
                </a:solidFill>
                <a:latin typeface="+mj-lt"/>
                <a:ea typeface="MingLiU" panose="02020509000000000000" pitchFamily="49"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Oval 22">
            <a:extLst>
              <a:ext uri="{FF2B5EF4-FFF2-40B4-BE49-F238E27FC236}">
                <a16:creationId xmlns:a16="http://schemas.microsoft.com/office/drawing/2014/main" id="{2077B7CC-D16D-C84E-AF69-2D082EDC5C8E}"/>
              </a:ext>
            </a:extLst>
          </p:cNvPr>
          <p:cNvSpPr/>
          <p:nvPr userDrawn="1"/>
        </p:nvSpPr>
        <p:spPr>
          <a:xfrm rot="16200000" flipH="1">
            <a:off x="1668897" y="74594"/>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9A65B340-D917-634F-AE17-87F536B21002}"/>
              </a:ext>
            </a:extLst>
          </p:cNvPr>
          <p:cNvCxnSpPr>
            <a:cxnSpLocks/>
          </p:cNvCxnSpPr>
          <p:nvPr userDrawn="1"/>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EA4411-3DF4-5E42-A781-3F59BBBD00F9}"/>
              </a:ext>
            </a:extLst>
          </p:cNvPr>
          <p:cNvCxnSpPr>
            <a:cxnSpLocks/>
          </p:cNvCxnSpPr>
          <p:nvPr userDrawn="1"/>
        </p:nvCxnSpPr>
        <p:spPr>
          <a:xfrm>
            <a:off x="10801316"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3EFD6CC-AFA8-4227-B3F1-27845AE5BE28}"/>
              </a:ext>
            </a:extLst>
          </p:cNvPr>
          <p:cNvSpPr>
            <a:spLocks noGrp="1"/>
          </p:cNvSpPr>
          <p:nvPr>
            <p:ph type="dt" sz="half" idx="12"/>
          </p:nvPr>
        </p:nvSpPr>
        <p:spPr/>
        <p:txBody>
          <a:bodyPr/>
          <a:lstStyle/>
          <a:p>
            <a:fld id="{81B73CA7-3CCD-504D-B97A-835A2330CDB2}" type="datetimeFigureOut">
              <a:rPr lang="en-US" smtClean="0"/>
              <a:pPr/>
              <a:t>12/4/25</a:t>
            </a:fld>
            <a:endParaRPr lang="en-US" dirty="0"/>
          </a:p>
        </p:txBody>
      </p:sp>
      <p:sp>
        <p:nvSpPr>
          <p:cNvPr id="3" name="Footer Placeholder 2">
            <a:extLst>
              <a:ext uri="{FF2B5EF4-FFF2-40B4-BE49-F238E27FC236}">
                <a16:creationId xmlns:a16="http://schemas.microsoft.com/office/drawing/2014/main" id="{E5000E12-D3DD-4E44-BAEC-A48DBC4D50B5}"/>
              </a:ext>
            </a:extLst>
          </p:cNvPr>
          <p:cNvSpPr>
            <a:spLocks noGrp="1"/>
          </p:cNvSpPr>
          <p:nvPr>
            <p:ph type="ftr"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92587F0E-3488-4890-9BD2-AF49A732987B}"/>
              </a:ext>
            </a:extLst>
          </p:cNvPr>
          <p:cNvSpPr>
            <a:spLocks noGrp="1"/>
          </p:cNvSpPr>
          <p:nvPr>
            <p:ph type="sldNum" sz="quarter" idx="14"/>
          </p:nvPr>
        </p:nvSpPr>
        <p:spPr/>
        <p:txBody>
          <a:bodyPr/>
          <a:lstStyle/>
          <a:p>
            <a:fld id="{5831BA38-18F3-0A4D-A45F-13B53FF2DACC}" type="slidenum">
              <a:rPr lang="en-US" smtClean="0"/>
              <a:pPr/>
              <a:t>‹#›</a:t>
            </a:fld>
            <a:endParaRPr lang="en-US" dirty="0"/>
          </a:p>
        </p:txBody>
      </p:sp>
      <p:sp>
        <p:nvSpPr>
          <p:cNvPr id="6" name="Content Placeholder 5">
            <a:extLst>
              <a:ext uri="{FF2B5EF4-FFF2-40B4-BE49-F238E27FC236}">
                <a16:creationId xmlns:a16="http://schemas.microsoft.com/office/drawing/2014/main" id="{EC26D3AA-2705-4636-BFEE-C89371FC519B}"/>
              </a:ext>
            </a:extLst>
          </p:cNvPr>
          <p:cNvSpPr>
            <a:spLocks noGrp="1"/>
          </p:cNvSpPr>
          <p:nvPr>
            <p:ph sz="quarter" idx="15"/>
          </p:nvPr>
        </p:nvSpPr>
        <p:spPr>
          <a:xfrm>
            <a:off x="830263" y="2474913"/>
            <a:ext cx="4434840" cy="3094037"/>
          </a:xfrm>
        </p:spPr>
        <p:txBody>
          <a:bodyPr/>
          <a:lstStyle>
            <a:lvl2pPr>
              <a:spcBef>
                <a:spcPts val="600"/>
              </a:spcBef>
              <a:defRPr/>
            </a:lvl2pPr>
          </a:lstStyle>
          <a:p>
            <a:pPr lvl="0"/>
            <a:r>
              <a:rPr lang="en-US"/>
              <a:t>Click to edit Master text styles</a:t>
            </a:r>
          </a:p>
          <a:p>
            <a:pPr lvl="1"/>
            <a:r>
              <a:rPr lang="en-US"/>
              <a:t>Second level</a:t>
            </a:r>
          </a:p>
        </p:txBody>
      </p:sp>
      <p:sp>
        <p:nvSpPr>
          <p:cNvPr id="23" name="Content Placeholder 5">
            <a:extLst>
              <a:ext uri="{FF2B5EF4-FFF2-40B4-BE49-F238E27FC236}">
                <a16:creationId xmlns:a16="http://schemas.microsoft.com/office/drawing/2014/main" id="{F758E678-4B0C-4E7A-94BE-1006B5814E93}"/>
              </a:ext>
            </a:extLst>
          </p:cNvPr>
          <p:cNvSpPr>
            <a:spLocks noGrp="1"/>
          </p:cNvSpPr>
          <p:nvPr>
            <p:ph sz="quarter" idx="16"/>
          </p:nvPr>
        </p:nvSpPr>
        <p:spPr>
          <a:xfrm>
            <a:off x="6932748" y="2474913"/>
            <a:ext cx="4434840" cy="3094037"/>
          </a:xfrm>
        </p:spPr>
        <p:txBody>
          <a:bodyPr/>
          <a:lstStyle>
            <a:lvl2pPr>
              <a:spcBef>
                <a:spcPts val="600"/>
              </a:spcBef>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5163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Caption">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2A19413-A8E7-ED4F-88DE-08A12997A0F3}"/>
              </a:ext>
            </a:extLst>
          </p:cNvPr>
          <p:cNvSpPr>
            <a:spLocks noGrp="1"/>
          </p:cNvSpPr>
          <p:nvPr>
            <p:ph type="pic" sz="quarter" idx="15"/>
          </p:nvPr>
        </p:nvSpPr>
        <p:spPr>
          <a:xfrm>
            <a:off x="0" y="-4763"/>
            <a:ext cx="12179300" cy="6862763"/>
          </a:xfrm>
          <a:solidFill>
            <a:schemeClr val="accent1"/>
          </a:solidFill>
        </p:spPr>
        <p:txBody>
          <a:bodyPr/>
          <a:lstStyle/>
          <a:p>
            <a:r>
              <a:rPr lang="en-US"/>
              <a:t>Click icon to add picture</a:t>
            </a:r>
            <a:endParaRPr lang="en-US" dirty="0"/>
          </a:p>
        </p:txBody>
      </p:sp>
      <p:sp>
        <p:nvSpPr>
          <p:cNvPr id="19" name="Title 1">
            <a:extLst>
              <a:ext uri="{FF2B5EF4-FFF2-40B4-BE49-F238E27FC236}">
                <a16:creationId xmlns:a16="http://schemas.microsoft.com/office/drawing/2014/main" id="{42AACF99-BFF2-EF4D-905B-698BF1366208}"/>
              </a:ext>
            </a:extLst>
          </p:cNvPr>
          <p:cNvSpPr>
            <a:spLocks noGrp="1"/>
          </p:cNvSpPr>
          <p:nvPr>
            <p:ph type="title"/>
          </p:nvPr>
        </p:nvSpPr>
        <p:spPr>
          <a:xfrm>
            <a:off x="5312215" y="2432458"/>
            <a:ext cx="6044503"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BA933BB6-76EF-4E91-AEF1-BE67D60ED86C}"/>
              </a:ext>
            </a:extLst>
          </p:cNvPr>
          <p:cNvSpPr>
            <a:spLocks noGrp="1"/>
          </p:cNvSpPr>
          <p:nvPr>
            <p:ph sz="quarter" idx="16"/>
          </p:nvPr>
        </p:nvSpPr>
        <p:spPr>
          <a:xfrm>
            <a:off x="5311775" y="3530600"/>
            <a:ext cx="6044943" cy="282575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22201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C4EB4B-30F5-5541-B2A0-6BD04D0109C9}"/>
              </a:ext>
            </a:extLst>
          </p:cNvPr>
          <p:cNvSpPr>
            <a:spLocks noGrp="1"/>
          </p:cNvSpPr>
          <p:nvPr>
            <p:ph type="dt" sz="half" idx="10"/>
          </p:nvPr>
        </p:nvSpPr>
        <p:spPr/>
        <p:txBody>
          <a:bodyPr/>
          <a:lstStyle/>
          <a:p>
            <a:fld id="{906A8E3A-8DBF-0542-BC99-444DCA0CC2C2}" type="datetimeFigureOut">
              <a:rPr lang="en-US" smtClean="0"/>
              <a:t>12/4/25</a:t>
            </a:fld>
            <a:endParaRPr lang="en-US" dirty="0"/>
          </a:p>
        </p:txBody>
      </p:sp>
      <p:sp>
        <p:nvSpPr>
          <p:cNvPr id="3" name="Footer Placeholder 2">
            <a:extLst>
              <a:ext uri="{FF2B5EF4-FFF2-40B4-BE49-F238E27FC236}">
                <a16:creationId xmlns:a16="http://schemas.microsoft.com/office/drawing/2014/main" id="{72D97956-7D4F-5346-B8DD-3653B600E6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5AB29D-BA7D-E743-8CA0-6953FF72B2BC}"/>
              </a:ext>
            </a:extLst>
          </p:cNvPr>
          <p:cNvSpPr>
            <a:spLocks noGrp="1"/>
          </p:cNvSpPr>
          <p:nvPr>
            <p:ph type="sldNum" sz="quarter" idx="12"/>
          </p:nvPr>
        </p:nvSpPr>
        <p:spPr/>
        <p:txBody>
          <a:bodyPr/>
          <a:lstStyle/>
          <a:p>
            <a:fld id="{A693002F-D6EA-CF48-8F44-2316036B2B87}" type="slidenum">
              <a:rPr lang="en-US" smtClean="0"/>
              <a:t>‹#›</a:t>
            </a:fld>
            <a:endParaRPr lang="en-US" dirty="0"/>
          </a:p>
        </p:txBody>
      </p:sp>
      <p:pic>
        <p:nvPicPr>
          <p:cNvPr id="5" name="Picture 4">
            <a:extLst>
              <a:ext uri="{FF2B5EF4-FFF2-40B4-BE49-F238E27FC236}">
                <a16:creationId xmlns:a16="http://schemas.microsoft.com/office/drawing/2014/main" id="{05A03656-1F6D-D044-B015-1B4DAD3A56BE}"/>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r="-2"/>
          <a:stretch/>
        </p:blipFill>
        <p:spPr>
          <a:xfrm>
            <a:off x="12700" y="-4352"/>
            <a:ext cx="12179300" cy="6862352"/>
          </a:xfrm>
          <a:prstGeom prst="rect">
            <a:avLst/>
          </a:prstGeom>
        </p:spPr>
      </p:pic>
    </p:spTree>
    <p:extLst>
      <p:ext uri="{BB962C8B-B14F-4D97-AF65-F5344CB8AC3E}">
        <p14:creationId xmlns:p14="http://schemas.microsoft.com/office/powerpoint/2010/main" val="411025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D48F80-1562-4C4E-887A-B3EB2024C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045F5A-B343-9140-888A-F4A0F3DAE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2865FBC-5324-6640-AB2B-F303AA276FA5}"/>
              </a:ext>
            </a:extLst>
          </p:cNvPr>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800">
                <a:solidFill>
                  <a:schemeClr val="bg1"/>
                </a:solidFill>
              </a:defRPr>
            </a:lvl1pPr>
          </a:lstStyle>
          <a:p>
            <a:fld id="{81B73CA7-3CCD-504D-B97A-835A2330CDB2}" type="datetimeFigureOut">
              <a:rPr lang="en-US" smtClean="0"/>
              <a:pPr/>
              <a:t>12/4/25</a:t>
            </a:fld>
            <a:endParaRPr lang="en-US" dirty="0"/>
          </a:p>
        </p:txBody>
      </p:sp>
      <p:sp>
        <p:nvSpPr>
          <p:cNvPr id="5" name="Footer Placeholder 4">
            <a:extLst>
              <a:ext uri="{FF2B5EF4-FFF2-40B4-BE49-F238E27FC236}">
                <a16:creationId xmlns:a16="http://schemas.microsoft.com/office/drawing/2014/main" id="{567050E5-FDBF-7C4A-8BB3-B44C2CEBA89A}"/>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8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7DC1BFAD-CCAB-D24E-B7A6-4B9D514D05A3}"/>
              </a:ext>
            </a:extLst>
          </p:cNvPr>
          <p:cNvSpPr>
            <a:spLocks noGrp="1"/>
          </p:cNvSpPr>
          <p:nvPr>
            <p:ph type="sldNum" sz="quarter" idx="4"/>
          </p:nvPr>
        </p:nvSpPr>
        <p:spPr>
          <a:xfrm>
            <a:off x="8610600" y="6492875"/>
            <a:ext cx="2743200" cy="228600"/>
          </a:xfrm>
          <a:prstGeom prst="rect">
            <a:avLst/>
          </a:prstGeom>
        </p:spPr>
        <p:txBody>
          <a:bodyPr vert="horz" lIns="91440" tIns="45720" rIns="91440" bIns="45720" rtlCol="0" anchor="ctr"/>
          <a:lstStyle>
            <a:lvl1pPr algn="r">
              <a:defRPr sz="800">
                <a:solidFill>
                  <a:schemeClr val="bg1"/>
                </a:solidFill>
              </a:defRPr>
            </a:lvl1pPr>
          </a:lstStyle>
          <a:p>
            <a:fld id="{5831BA38-18F3-0A4D-A45F-13B53FF2DACC}" type="slidenum">
              <a:rPr lang="en-US" smtClean="0"/>
              <a:pPr/>
              <a:t>‹#›</a:t>
            </a:fld>
            <a:endParaRPr lang="en-US" dirty="0"/>
          </a:p>
        </p:txBody>
      </p:sp>
    </p:spTree>
    <p:extLst>
      <p:ext uri="{BB962C8B-B14F-4D97-AF65-F5344CB8AC3E}">
        <p14:creationId xmlns:p14="http://schemas.microsoft.com/office/powerpoint/2010/main" val="226516204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11" r:id="rId3"/>
    <p:sldLayoutId id="2147483710" r:id="rId4"/>
    <p:sldLayoutId id="2147483714" r:id="rId5"/>
    <p:sldLayoutId id="2147483715" r:id="rId6"/>
  </p:sldLayoutIdLst>
  <p:txStyles>
    <p:titleStyle>
      <a:lvl1pPr algn="l" defTabSz="914400" rtl="0" eaLnBrk="1" latinLnBrk="0" hangingPunct="1">
        <a:lnSpc>
          <a:spcPct val="90000"/>
        </a:lnSpc>
        <a:spcBef>
          <a:spcPct val="0"/>
        </a:spcBef>
        <a:buNone/>
        <a:defRPr sz="2400" b="1" kern="1200" spc="150" baseline="0">
          <a:solidFill>
            <a:schemeClr val="bg1"/>
          </a:solidFill>
          <a:latin typeface="+mj-lt"/>
          <a:ea typeface="MingLiU" panose="02020509000000000000" pitchFamily="49" charset="-120"/>
          <a:cs typeface="+mj-cs"/>
        </a:defRPr>
      </a:lvl1pPr>
    </p:titleStyle>
    <p:bodyStyle>
      <a:lvl1pPr marL="2286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1pPr>
      <a:lvl2pPr marL="6858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2pPr>
      <a:lvl3pPr marL="11430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3pPr>
      <a:lvl4pPr marL="16002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4pPr>
      <a:lvl5pPr marL="20574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ms.gov/medicare/regulations-guidance/promoting-interoperability-programs/certified-ehr-technolog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pharmacy.texas.gov/about/mission.asp" TargetMode="External"/><Relationship Id="rId5" Type="http://schemas.openxmlformats.org/officeDocument/2006/relationships/hyperlink" Target="https://www.shadac.org/federal-survey-data-release-schedule" TargetMode="External"/><Relationship Id="rId4" Type="http://schemas.openxmlformats.org/officeDocument/2006/relationships/hyperlink" Target="https://chat.openai.com/cha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FB64E80-675E-6A4A-AF41-D8DE47B3CFE5}"/>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alphaModFix amt="62000"/>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a:ext>
            </a:extLst>
          </a:blip>
          <a:srcRect/>
          <a:stretch>
            <a:fillRect/>
          </a:stretch>
        </p:blipFill>
        <p:spPr>
          <a:xfrm>
            <a:off x="-9249" y="-4352"/>
            <a:ext cx="12201250" cy="6862352"/>
          </a:xfrm>
        </p:spPr>
      </p:pic>
      <p:sp>
        <p:nvSpPr>
          <p:cNvPr id="22" name="Title 21">
            <a:extLst>
              <a:ext uri="{FF2B5EF4-FFF2-40B4-BE49-F238E27FC236}">
                <a16:creationId xmlns:a16="http://schemas.microsoft.com/office/drawing/2014/main" id="{DE2D9A8A-5247-6D44-AA02-758207AE1A11}"/>
              </a:ext>
            </a:extLst>
          </p:cNvPr>
          <p:cNvSpPr>
            <a:spLocks noGrp="1"/>
          </p:cNvSpPr>
          <p:nvPr>
            <p:ph type="title"/>
          </p:nvPr>
        </p:nvSpPr>
        <p:spPr>
          <a:xfrm>
            <a:off x="346879" y="770541"/>
            <a:ext cx="11488993" cy="1927810"/>
          </a:xfrm>
        </p:spPr>
        <p:txBody>
          <a:bodyPr/>
          <a:lstStyle/>
          <a:p>
            <a:pPr algn="ctr"/>
            <a:r>
              <a:rPr lang="en-US" sz="6000" b="0" dirty="0">
                <a:latin typeface="Calibri" panose="020F0502020204030204" pitchFamily="34" charset="0"/>
                <a:cs typeface="Calibri" panose="020F0502020204030204" pitchFamily="34" charset="0"/>
              </a:rPr>
              <a:t>Wellness Watch</a:t>
            </a:r>
            <a:br>
              <a:rPr lang="en-US" sz="6000" b="0" dirty="0">
                <a:latin typeface="Calibri" panose="020F0502020204030204" pitchFamily="34" charset="0"/>
                <a:cs typeface="Calibri" panose="020F0502020204030204" pitchFamily="34" charset="0"/>
              </a:rPr>
            </a:br>
            <a:r>
              <a:rPr lang="en-US" sz="6000" b="0" dirty="0">
                <a:latin typeface="Calibri" panose="020F0502020204030204" pitchFamily="34" charset="0"/>
                <a:cs typeface="Calibri" panose="020F0502020204030204" pitchFamily="34" charset="0"/>
              </a:rPr>
              <a:t>Enterprise Data Warehouse (EDW)</a:t>
            </a:r>
          </a:p>
        </p:txBody>
      </p:sp>
      <p:cxnSp>
        <p:nvCxnSpPr>
          <p:cNvPr id="24" name="Straight Connector 23">
            <a:extLst>
              <a:ext uri="{FF2B5EF4-FFF2-40B4-BE49-F238E27FC236}">
                <a16:creationId xmlns:a16="http://schemas.microsoft.com/office/drawing/2014/main" id="{B9B1A04B-6BC3-D643-85AB-06635BAA9D6C}"/>
              </a:ext>
              <a:ext uri="{C183D7F6-B498-43B3-948B-1728B52AA6E4}">
                <adec:decorative xmlns:adec="http://schemas.microsoft.com/office/drawing/2017/decorative" val="1"/>
              </a:ext>
            </a:extLst>
          </p:cNvPr>
          <p:cNvCxnSpPr>
            <a:cxnSpLocks/>
          </p:cNvCxnSpPr>
          <p:nvPr/>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A6FEDB-5D57-B342-8D7B-927F5879847D}"/>
              </a:ext>
              <a:ext uri="{C183D7F6-B498-43B3-948B-1728B52AA6E4}">
                <adec:decorative xmlns:adec="http://schemas.microsoft.com/office/drawing/2017/decorative" val="1"/>
              </a:ext>
            </a:extLst>
          </p:cNvPr>
          <p:cNvCxnSpPr>
            <a:cxnSpLocks/>
          </p:cNvCxnSpPr>
          <p:nvPr/>
        </p:nvCxnSpPr>
        <p:spPr>
          <a:xfrm>
            <a:off x="10801316"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825EE3-D5C4-BDE6-68F4-FE06254D65A9}"/>
              </a:ext>
            </a:extLst>
          </p:cNvPr>
          <p:cNvSpPr txBox="1"/>
          <p:nvPr/>
        </p:nvSpPr>
        <p:spPr>
          <a:xfrm>
            <a:off x="2400726" y="3408894"/>
            <a:ext cx="7381300" cy="2400657"/>
          </a:xfrm>
          <a:prstGeom prst="rect">
            <a:avLst/>
          </a:prstGeom>
          <a:noFill/>
        </p:spPr>
        <p:txBody>
          <a:bodyPr wrap="square" rtlCol="0">
            <a:spAutoFit/>
          </a:bodyPr>
          <a:lstStyle/>
          <a:p>
            <a:pPr algn="ctr">
              <a:spcAft>
                <a:spcPts val="900"/>
              </a:spcAft>
            </a:pPr>
            <a:r>
              <a:rPr lang="en-US" sz="2400" dirty="0">
                <a:solidFill>
                  <a:schemeClr val="bg1"/>
                </a:solidFill>
                <a:latin typeface="Calibri" panose="020F0502020204030204" pitchFamily="34" charset="0"/>
                <a:cs typeface="Calibri" panose="020F0502020204030204" pitchFamily="34" charset="0"/>
              </a:rPr>
              <a:t>Stephanie McNeese &amp; Belinda Merkel-Coleman</a:t>
            </a:r>
          </a:p>
          <a:p>
            <a:pPr algn="ctr">
              <a:spcAft>
                <a:spcPts val="900"/>
              </a:spcAft>
            </a:pPr>
            <a:r>
              <a:rPr lang="en-US" sz="2400" dirty="0">
                <a:solidFill>
                  <a:schemeClr val="bg1"/>
                </a:solidFill>
                <a:latin typeface="Calibri" panose="020F0502020204030204" pitchFamily="34" charset="0"/>
                <a:cs typeface="Calibri" panose="020F0502020204030204" pitchFamily="34" charset="0"/>
              </a:rPr>
              <a:t>Texas Tech University Health Sciences Center</a:t>
            </a:r>
          </a:p>
          <a:p>
            <a:pPr algn="ctr">
              <a:spcAft>
                <a:spcPts val="900"/>
              </a:spcAft>
            </a:pPr>
            <a:r>
              <a:rPr lang="en-US" sz="2400" dirty="0">
                <a:solidFill>
                  <a:schemeClr val="bg1"/>
                </a:solidFill>
                <a:latin typeface="Calibri" panose="020F0502020204030204" pitchFamily="34" charset="0"/>
                <a:cs typeface="Calibri" panose="020F0502020204030204" pitchFamily="34" charset="0"/>
              </a:rPr>
              <a:t>NURS 5332 – Informatics II</a:t>
            </a:r>
          </a:p>
          <a:p>
            <a:pPr algn="ctr">
              <a:spcAft>
                <a:spcPts val="900"/>
              </a:spcAft>
            </a:pPr>
            <a:r>
              <a:rPr lang="en-US" sz="2400" dirty="0">
                <a:solidFill>
                  <a:schemeClr val="bg1"/>
                </a:solidFill>
                <a:latin typeface="Calibri" panose="020F0502020204030204" pitchFamily="34" charset="0"/>
                <a:cs typeface="Calibri" panose="020F0502020204030204" pitchFamily="34" charset="0"/>
              </a:rPr>
              <a:t>Dr. Steph Hoelscher</a:t>
            </a:r>
          </a:p>
          <a:p>
            <a:pPr algn="ctr">
              <a:spcAft>
                <a:spcPts val="900"/>
              </a:spcAft>
            </a:pPr>
            <a:r>
              <a:rPr lang="en-US" sz="2400" dirty="0">
                <a:solidFill>
                  <a:schemeClr val="bg1"/>
                </a:solidFill>
                <a:latin typeface="Calibri" panose="020F0502020204030204" pitchFamily="34" charset="0"/>
                <a:cs typeface="Calibri" panose="020F0502020204030204" pitchFamily="34" charset="0"/>
              </a:rPr>
              <a:t>October 20, 2025</a:t>
            </a:r>
            <a:endParaRPr lang="en-US" sz="24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8701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F1C-2C4B-1394-64D3-FD122D568809}"/>
            </a:ext>
          </a:extLst>
        </p:cNvPr>
        <p:cNvGrpSpPr/>
        <p:nvPr/>
      </p:nvGrpSpPr>
      <p:grpSpPr>
        <a:xfrm>
          <a:off x="0" y="0"/>
          <a:ext cx="0" cy="0"/>
          <a:chOff x="0" y="0"/>
          <a:chExt cx="0" cy="0"/>
        </a:xfrm>
      </p:grpSpPr>
      <p:pic>
        <p:nvPicPr>
          <p:cNvPr id="6" name="Picture Placeholder 28">
            <a:extLst>
              <a:ext uri="{FF2B5EF4-FFF2-40B4-BE49-F238E27FC236}">
                <a16:creationId xmlns:a16="http://schemas.microsoft.com/office/drawing/2014/main" id="{63ECFE3C-8FDC-8B9F-DE42-CD4903AC524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902043"/>
            <a:ext cx="12192001" cy="5115698"/>
          </a:xfrm>
          <a:prstGeom prst="rect">
            <a:avLst/>
          </a:prstGeom>
          <a:gradFill>
            <a:gsLst>
              <a:gs pos="93000">
                <a:srgbClr val="720000"/>
              </a:gs>
              <a:gs pos="79000">
                <a:schemeClr val="tx1"/>
              </a:gs>
              <a:gs pos="100000">
                <a:srgbClr val="C00000"/>
              </a:gs>
            </a:gsLst>
            <a:lin ang="3000000" scaled="0"/>
          </a:gradFill>
        </p:spPr>
      </p:pic>
      <p:sp>
        <p:nvSpPr>
          <p:cNvPr id="21" name="Title 20">
            <a:extLst>
              <a:ext uri="{FF2B5EF4-FFF2-40B4-BE49-F238E27FC236}">
                <a16:creationId xmlns:a16="http://schemas.microsoft.com/office/drawing/2014/main" id="{0CC4B366-D771-8C64-0B43-83F51805DCA1}"/>
              </a:ext>
            </a:extLst>
          </p:cNvPr>
          <p:cNvSpPr>
            <a:spLocks noGrp="1"/>
          </p:cNvSpPr>
          <p:nvPr>
            <p:ph type="title"/>
          </p:nvPr>
        </p:nvSpPr>
        <p:spPr>
          <a:xfrm>
            <a:off x="261357" y="132378"/>
            <a:ext cx="10523531" cy="769666"/>
          </a:xfrm>
        </p:spPr>
        <p:txBody>
          <a:bodyPr/>
          <a:lstStyle/>
          <a:p>
            <a:pPr marL="50800">
              <a:spcBef>
                <a:spcPts val="0"/>
              </a:spcBef>
            </a:pPr>
            <a:r>
              <a:rPr lang="en-US" sz="3600" spc="28" dirty="0">
                <a:latin typeface="Calibri" panose="020F0502020204030204" pitchFamily="34" charset="0"/>
                <a:ea typeface="Raleway"/>
                <a:cs typeface="Calibri" panose="020F0502020204030204" pitchFamily="34" charset="0"/>
                <a:sym typeface="Raleway"/>
              </a:rPr>
              <a:t>Dashboard Wireframe Mockup</a:t>
            </a:r>
          </a:p>
        </p:txBody>
      </p:sp>
      <p:pic>
        <p:nvPicPr>
          <p:cNvPr id="3" name="Picture 2">
            <a:extLst>
              <a:ext uri="{FF2B5EF4-FFF2-40B4-BE49-F238E27FC236}">
                <a16:creationId xmlns:a16="http://schemas.microsoft.com/office/drawing/2014/main" id="{95682AFF-9A47-ECD9-9E75-163D4A44B8ED}"/>
              </a:ext>
            </a:extLst>
          </p:cNvPr>
          <p:cNvPicPr>
            <a:picLocks noChangeAspect="1"/>
          </p:cNvPicPr>
          <p:nvPr/>
        </p:nvPicPr>
        <p:blipFill>
          <a:blip r:embed="rId4"/>
          <a:stretch>
            <a:fillRect/>
          </a:stretch>
        </p:blipFill>
        <p:spPr>
          <a:xfrm>
            <a:off x="1567411" y="902055"/>
            <a:ext cx="8871647" cy="5823567"/>
          </a:xfrm>
          <a:prstGeom prst="rect">
            <a:avLst/>
          </a:prstGeom>
        </p:spPr>
      </p:pic>
    </p:spTree>
    <p:extLst>
      <p:ext uri="{BB962C8B-B14F-4D97-AF65-F5344CB8AC3E}">
        <p14:creationId xmlns:p14="http://schemas.microsoft.com/office/powerpoint/2010/main" val="1963743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34C7C-34D9-4F59-85EC-1D86A3F21829}"/>
            </a:ext>
          </a:extLst>
        </p:cNvPr>
        <p:cNvGrpSpPr/>
        <p:nvPr/>
      </p:nvGrpSpPr>
      <p:grpSpPr>
        <a:xfrm>
          <a:off x="0" y="0"/>
          <a:ext cx="0" cy="0"/>
          <a:chOff x="0" y="0"/>
          <a:chExt cx="0" cy="0"/>
        </a:xfrm>
      </p:grpSpPr>
      <p:pic>
        <p:nvPicPr>
          <p:cNvPr id="6" name="Picture Placeholder 28">
            <a:extLst>
              <a:ext uri="{FF2B5EF4-FFF2-40B4-BE49-F238E27FC236}">
                <a16:creationId xmlns:a16="http://schemas.microsoft.com/office/drawing/2014/main" id="{B0774ED8-C503-B557-ACD1-2BF6524B941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902043"/>
            <a:ext cx="12192001" cy="5115698"/>
          </a:xfrm>
          <a:prstGeom prst="rect">
            <a:avLst/>
          </a:prstGeom>
          <a:gradFill>
            <a:gsLst>
              <a:gs pos="93000">
                <a:srgbClr val="720000"/>
              </a:gs>
              <a:gs pos="79000">
                <a:schemeClr val="tx1"/>
              </a:gs>
              <a:gs pos="100000">
                <a:srgbClr val="C00000"/>
              </a:gs>
            </a:gsLst>
            <a:lin ang="3000000" scaled="0"/>
          </a:gradFill>
        </p:spPr>
      </p:pic>
      <p:sp>
        <p:nvSpPr>
          <p:cNvPr id="21" name="Title 20">
            <a:extLst>
              <a:ext uri="{FF2B5EF4-FFF2-40B4-BE49-F238E27FC236}">
                <a16:creationId xmlns:a16="http://schemas.microsoft.com/office/drawing/2014/main" id="{88264B7F-C2C4-09BD-4664-8CDD820ED6E1}"/>
              </a:ext>
            </a:extLst>
          </p:cNvPr>
          <p:cNvSpPr>
            <a:spLocks noGrp="1"/>
          </p:cNvSpPr>
          <p:nvPr>
            <p:ph type="title"/>
          </p:nvPr>
        </p:nvSpPr>
        <p:spPr>
          <a:xfrm>
            <a:off x="261357" y="132378"/>
            <a:ext cx="10523531" cy="769666"/>
          </a:xfrm>
        </p:spPr>
        <p:txBody>
          <a:bodyPr/>
          <a:lstStyle/>
          <a:p>
            <a:pPr marL="50800">
              <a:spcBef>
                <a:spcPts val="0"/>
              </a:spcBef>
            </a:pPr>
            <a:r>
              <a:rPr lang="en-US" sz="3600" spc="28" dirty="0">
                <a:latin typeface="Calibri" panose="020F0502020204030204" pitchFamily="34" charset="0"/>
                <a:ea typeface="Raleway"/>
                <a:cs typeface="Calibri" panose="020F0502020204030204" pitchFamily="34" charset="0"/>
                <a:sym typeface="Raleway"/>
              </a:rPr>
              <a:t>Summary of Operational Definitions</a:t>
            </a:r>
          </a:p>
        </p:txBody>
      </p:sp>
      <p:graphicFrame>
        <p:nvGraphicFramePr>
          <p:cNvPr id="2" name="Table 1">
            <a:extLst>
              <a:ext uri="{FF2B5EF4-FFF2-40B4-BE49-F238E27FC236}">
                <a16:creationId xmlns:a16="http://schemas.microsoft.com/office/drawing/2014/main" id="{B76A2910-1E8A-8227-43C7-1FD7710571C0}"/>
              </a:ext>
            </a:extLst>
          </p:cNvPr>
          <p:cNvGraphicFramePr>
            <a:graphicFrameLocks noGrp="1"/>
          </p:cNvGraphicFramePr>
          <p:nvPr/>
        </p:nvGraphicFramePr>
        <p:xfrm>
          <a:off x="314829" y="1134236"/>
          <a:ext cx="11562342" cy="5324820"/>
        </p:xfrm>
        <a:graphic>
          <a:graphicData uri="http://schemas.openxmlformats.org/drawingml/2006/table">
            <a:tbl>
              <a:tblPr>
                <a:tableStyleId>{5C22544A-7EE6-4342-B048-85BDC9FD1C3A}</a:tableStyleId>
              </a:tblPr>
              <a:tblGrid>
                <a:gridCol w="2529838">
                  <a:extLst>
                    <a:ext uri="{9D8B030D-6E8A-4147-A177-3AD203B41FA5}">
                      <a16:colId xmlns:a16="http://schemas.microsoft.com/office/drawing/2014/main" val="1854196851"/>
                    </a:ext>
                  </a:extLst>
                </a:gridCol>
                <a:gridCol w="2284222">
                  <a:extLst>
                    <a:ext uri="{9D8B030D-6E8A-4147-A177-3AD203B41FA5}">
                      <a16:colId xmlns:a16="http://schemas.microsoft.com/office/drawing/2014/main" val="2837109649"/>
                    </a:ext>
                  </a:extLst>
                </a:gridCol>
                <a:gridCol w="3235982">
                  <a:extLst>
                    <a:ext uri="{9D8B030D-6E8A-4147-A177-3AD203B41FA5}">
                      <a16:colId xmlns:a16="http://schemas.microsoft.com/office/drawing/2014/main" val="2647456395"/>
                    </a:ext>
                  </a:extLst>
                </a:gridCol>
                <a:gridCol w="3512300">
                  <a:extLst>
                    <a:ext uri="{9D8B030D-6E8A-4147-A177-3AD203B41FA5}">
                      <a16:colId xmlns:a16="http://schemas.microsoft.com/office/drawing/2014/main" val="1897915606"/>
                    </a:ext>
                  </a:extLst>
                </a:gridCol>
              </a:tblGrid>
              <a:tr h="430572">
                <a:tc>
                  <a:txBody>
                    <a:bodyPr/>
                    <a:lstStyle/>
                    <a:p>
                      <a:pPr algn="l" fontAlgn="ctr">
                        <a:buNone/>
                      </a:pPr>
                      <a:r>
                        <a:rPr lang="en-US" sz="1400" b="1" u="none" strike="noStrike" dirty="0">
                          <a:solidFill>
                            <a:schemeClr val="bg1"/>
                          </a:solidFill>
                          <a:effectLst/>
                          <a:latin typeface="Calibri" panose="020F0502020204030204" pitchFamily="34" charset="0"/>
                          <a:cs typeface="Calibri" panose="020F0502020204030204" pitchFamily="34" charset="0"/>
                        </a:rPr>
                        <a:t>  Key Performance Indicators</a:t>
                      </a:r>
                      <a:endParaRPr lang="en-US"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solidFill>
                      <a:schemeClr val="tx1">
                        <a:lumMod val="65000"/>
                        <a:lumOff val="35000"/>
                      </a:schemeClr>
                    </a:solidFill>
                  </a:tcPr>
                </a:tc>
                <a:tc>
                  <a:txBody>
                    <a:bodyPr/>
                    <a:lstStyle/>
                    <a:p>
                      <a:pPr algn="l" fontAlgn="ctr">
                        <a:buNone/>
                      </a:pPr>
                      <a:r>
                        <a:rPr lang="en-US" sz="1400" b="1" u="none" strike="noStrike" dirty="0">
                          <a:solidFill>
                            <a:schemeClr val="bg1"/>
                          </a:solidFill>
                          <a:effectLst/>
                          <a:latin typeface="Calibri" panose="020F0502020204030204" pitchFamily="34" charset="0"/>
                          <a:cs typeface="Calibri" panose="020F0502020204030204" pitchFamily="34" charset="0"/>
                        </a:rPr>
                        <a:t>  Definition</a:t>
                      </a:r>
                      <a:endParaRPr lang="en-US"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solidFill>
                      <a:schemeClr val="tx1">
                        <a:lumMod val="65000"/>
                        <a:lumOff val="35000"/>
                      </a:schemeClr>
                    </a:solidFill>
                  </a:tcPr>
                </a:tc>
                <a:tc>
                  <a:txBody>
                    <a:bodyPr/>
                    <a:lstStyle/>
                    <a:p>
                      <a:pPr algn="l" fontAlgn="ctr">
                        <a:buNone/>
                      </a:pPr>
                      <a:r>
                        <a:rPr lang="en-US" sz="1400" b="1" u="none" strike="noStrike" dirty="0">
                          <a:solidFill>
                            <a:schemeClr val="bg1"/>
                          </a:solidFill>
                          <a:effectLst/>
                          <a:latin typeface="Calibri" panose="020F0502020204030204" pitchFamily="34" charset="0"/>
                          <a:cs typeface="Calibri" panose="020F0502020204030204" pitchFamily="34" charset="0"/>
                        </a:rPr>
                        <a:t>  Data Source</a:t>
                      </a:r>
                      <a:endParaRPr lang="en-US"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solidFill>
                      <a:schemeClr val="tx1">
                        <a:lumMod val="65000"/>
                        <a:lumOff val="35000"/>
                      </a:schemeClr>
                    </a:solidFill>
                  </a:tcPr>
                </a:tc>
                <a:tc>
                  <a:txBody>
                    <a:bodyPr/>
                    <a:lstStyle/>
                    <a:p>
                      <a:pPr algn="l" fontAlgn="ctr">
                        <a:buNone/>
                      </a:pPr>
                      <a:r>
                        <a:rPr lang="en-US" sz="1400" b="1" u="none" strike="noStrike" dirty="0">
                          <a:solidFill>
                            <a:schemeClr val="bg1"/>
                          </a:solidFill>
                          <a:effectLst/>
                          <a:latin typeface="Calibri" panose="020F0502020204030204" pitchFamily="34" charset="0"/>
                          <a:cs typeface="Calibri" panose="020F0502020204030204" pitchFamily="34" charset="0"/>
                        </a:rPr>
                        <a:t>  Calculation Details</a:t>
                      </a:r>
                      <a:endParaRPr lang="en-US"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solidFill>
                      <a:schemeClr val="tx1">
                        <a:lumMod val="65000"/>
                        <a:lumOff val="35000"/>
                      </a:schemeClr>
                    </a:solidFill>
                  </a:tcPr>
                </a:tc>
                <a:extLst>
                  <a:ext uri="{0D108BD9-81ED-4DB2-BD59-A6C34878D82A}">
                    <a16:rowId xmlns:a16="http://schemas.microsoft.com/office/drawing/2014/main" val="375186125"/>
                  </a:ext>
                </a:extLst>
              </a:tr>
              <a:tr h="1033373">
                <a:tc>
                  <a:txBody>
                    <a:bodyPr/>
                    <a:lstStyle/>
                    <a:p>
                      <a:pPr algn="l" fontAlgn="ctr">
                        <a:buNone/>
                      </a:pPr>
                      <a:r>
                        <a:rPr lang="en-US" sz="1400" u="none" strike="noStrike" dirty="0">
                          <a:effectLst/>
                          <a:latin typeface="Calibri" panose="020F0502020204030204" pitchFamily="34" charset="0"/>
                          <a:cs typeface="Calibri" panose="020F0502020204030204" pitchFamily="34" charset="0"/>
                        </a:rPr>
                        <a:t>Increase Wellness Program participation by 10% by January 2026.</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buNone/>
                      </a:pPr>
                      <a:r>
                        <a:rPr lang="en-US" sz="1400" u="none" strike="noStrike" dirty="0">
                          <a:effectLst/>
                          <a:latin typeface="Calibri" panose="020F0502020204030204" pitchFamily="34" charset="0"/>
                          <a:cs typeface="Calibri" panose="020F0502020204030204" pitchFamily="34" charset="0"/>
                        </a:rPr>
                        <a:t>Measures percentage of eligible participants attending wellness programs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buNone/>
                      </a:pPr>
                      <a:r>
                        <a:rPr lang="en-US" sz="1400" u="none" strike="noStrike" dirty="0" err="1">
                          <a:effectLst/>
                          <a:latin typeface="Calibri" panose="020F0502020204030204" pitchFamily="34" charset="0"/>
                          <a:cs typeface="Calibri" panose="020F0502020204030204" pitchFamily="34" charset="0"/>
                        </a:rPr>
                        <a:t>Community_Programs</a:t>
                      </a:r>
                      <a:r>
                        <a:rPr lang="en-US" sz="1400" u="none" strike="noStrike" dirty="0">
                          <a:effectLst/>
                          <a:latin typeface="Calibri" panose="020F0502020204030204" pitchFamily="34" charset="0"/>
                          <a:cs typeface="Calibri" panose="020F0502020204030204" pitchFamily="34" charset="0"/>
                        </a:rPr>
                        <a:t> (</a:t>
                      </a:r>
                      <a:r>
                        <a:rPr lang="en-US" sz="1400" u="none" strike="noStrike" dirty="0" err="1">
                          <a:effectLst/>
                          <a:latin typeface="Calibri" panose="020F0502020204030204" pitchFamily="34" charset="0"/>
                          <a:cs typeface="Calibri" panose="020F0502020204030204" pitchFamily="34" charset="0"/>
                        </a:rPr>
                        <a:t>Program_Name</a:t>
                      </a:r>
                      <a:r>
                        <a:rPr lang="en-US" sz="1400" u="none" strike="noStrike" dirty="0">
                          <a:effectLst/>
                          <a:latin typeface="Calibri" panose="020F0502020204030204" pitchFamily="34" charset="0"/>
                          <a:cs typeface="Calibri" panose="020F0502020204030204" pitchFamily="34" charset="0"/>
                        </a:rPr>
                        <a:t>, </a:t>
                      </a:r>
                      <a:r>
                        <a:rPr lang="en-US" sz="1400" u="none" strike="noStrike" dirty="0" err="1">
                          <a:effectLst/>
                          <a:latin typeface="Calibri" panose="020F0502020204030204" pitchFamily="34" charset="0"/>
                          <a:cs typeface="Calibri" panose="020F0502020204030204" pitchFamily="34" charset="0"/>
                        </a:rPr>
                        <a:t>Attendance_Rate</a:t>
                      </a:r>
                      <a:r>
                        <a:rPr lang="en-US" sz="1400" u="none" strike="noStrike" dirty="0">
                          <a:effectLst/>
                          <a:latin typeface="Calibri" panose="020F0502020204030204" pitchFamily="34" charset="0"/>
                          <a:cs typeface="Calibri" panose="020F0502020204030204" pitchFamily="34" charset="0"/>
                        </a:rPr>
                        <a:t>(%), </a:t>
                      </a:r>
                      <a:r>
                        <a:rPr lang="en-US" sz="1400" u="none" strike="noStrike" dirty="0" err="1">
                          <a:effectLst/>
                          <a:latin typeface="Calibri" panose="020F0502020204030204" pitchFamily="34" charset="0"/>
                          <a:cs typeface="Calibri" panose="020F0502020204030204" pitchFamily="34" charset="0"/>
                        </a:rPr>
                        <a:t>Completion_Status</a:t>
                      </a:r>
                      <a:r>
                        <a:rPr lang="en-US" sz="1400" u="none" strike="noStrike" dirty="0">
                          <a:effectLst/>
                          <a:latin typeface="Calibri" panose="020F0502020204030204" pitchFamily="34" charset="0"/>
                          <a:cs typeface="Calibri" panose="020F0502020204030204" pitchFamily="34" charset="0"/>
                        </a:rPr>
                        <a:t>)</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buNone/>
                      </a:pPr>
                      <a:r>
                        <a:rPr lang="en-US" sz="1400" u="none" strike="noStrike">
                          <a:effectLst/>
                          <a:latin typeface="Calibri" panose="020F0502020204030204" pitchFamily="34" charset="0"/>
                          <a:cs typeface="Calibri" panose="020F0502020204030204" pitchFamily="34" charset="0"/>
                        </a:rPr>
                        <a:t>Numerator: Total participants who attended at least one session</a:t>
                      </a:r>
                      <a:br>
                        <a:rPr lang="en-US" sz="1400" u="none" strike="noStrike">
                          <a:effectLst/>
                          <a:latin typeface="Calibri" panose="020F0502020204030204" pitchFamily="34" charset="0"/>
                          <a:cs typeface="Calibri" panose="020F0502020204030204" pitchFamily="34" charset="0"/>
                        </a:rPr>
                      </a:br>
                      <a:r>
                        <a:rPr lang="en-US" sz="1400" u="none" strike="noStrike">
                          <a:effectLst/>
                          <a:latin typeface="Calibri" panose="020F0502020204030204" pitchFamily="34" charset="0"/>
                          <a:cs typeface="Calibri" panose="020F0502020204030204" pitchFamily="34" charset="0"/>
                        </a:rPr>
                        <a:t>Denominator: Total eligible participants per program</a:t>
                      </a:r>
                      <a:br>
                        <a:rPr lang="en-US" sz="1400" u="none" strike="noStrike">
                          <a:effectLst/>
                          <a:latin typeface="Calibri" panose="020F0502020204030204" pitchFamily="34" charset="0"/>
                          <a:cs typeface="Calibri" panose="020F0502020204030204" pitchFamily="34" charset="0"/>
                        </a:rPr>
                      </a:br>
                      <a:r>
                        <a:rPr lang="en-US" sz="1400" u="none" strike="noStrike">
                          <a:effectLst/>
                          <a:latin typeface="Calibri" panose="020F0502020204030204" pitchFamily="34" charset="0"/>
                          <a:cs typeface="Calibri" panose="020F0502020204030204" pitchFamily="34" charset="0"/>
                        </a:rPr>
                        <a:t>Target: +10% by Jan 2026</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770422961"/>
                  </a:ext>
                </a:extLst>
              </a:tr>
              <a:tr h="1033373">
                <a:tc>
                  <a:txBody>
                    <a:bodyPr/>
                    <a:lstStyle/>
                    <a:p>
                      <a:pPr algn="l" fontAlgn="ctr">
                        <a:buNone/>
                      </a:pPr>
                      <a:r>
                        <a:rPr lang="en-US" sz="1400" u="none" strike="noStrike" dirty="0">
                          <a:effectLst/>
                          <a:latin typeface="Calibri" panose="020F0502020204030204" pitchFamily="34" charset="0"/>
                          <a:cs typeface="Calibri" panose="020F0502020204030204" pitchFamily="34" charset="0"/>
                        </a:rPr>
                        <a:t>Increase Medication Adherence by 20% by June 2026.</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buNone/>
                      </a:pPr>
                      <a:r>
                        <a:rPr lang="en-US" sz="1400" u="none" strike="noStrike" dirty="0">
                          <a:effectLst/>
                          <a:latin typeface="Calibri" panose="020F0502020204030204" pitchFamily="34" charset="0"/>
                          <a:cs typeface="Calibri" panose="020F0502020204030204" pitchFamily="34" charset="0"/>
                        </a:rPr>
                        <a:t>Percentage of patients maintaining ≥80% adherence to prescribed medication</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buNone/>
                      </a:pPr>
                      <a:r>
                        <a:rPr lang="en-US" sz="1400" u="none" strike="noStrike" dirty="0" err="1">
                          <a:effectLst/>
                          <a:latin typeface="Calibri" panose="020F0502020204030204" pitchFamily="34" charset="0"/>
                          <a:cs typeface="Calibri" panose="020F0502020204030204" pitchFamily="34" charset="0"/>
                        </a:rPr>
                        <a:t>Pharmacy_Data</a:t>
                      </a:r>
                      <a:r>
                        <a:rPr lang="en-US" sz="1400" u="none" strike="noStrike" dirty="0">
                          <a:effectLst/>
                          <a:latin typeface="Calibri" panose="020F0502020204030204" pitchFamily="34" charset="0"/>
                          <a:cs typeface="Calibri" panose="020F0502020204030204" pitchFamily="34" charset="0"/>
                        </a:rPr>
                        <a:t> (</a:t>
                      </a:r>
                      <a:r>
                        <a:rPr lang="en-US" sz="1400" u="none" strike="noStrike" dirty="0" err="1">
                          <a:effectLst/>
                          <a:latin typeface="Calibri" panose="020F0502020204030204" pitchFamily="34" charset="0"/>
                          <a:cs typeface="Calibri" panose="020F0502020204030204" pitchFamily="34" charset="0"/>
                        </a:rPr>
                        <a:t>Adherence_Rate</a:t>
                      </a:r>
                      <a:r>
                        <a:rPr lang="en-US" sz="1400" u="none" strike="noStrike" dirty="0">
                          <a:effectLst/>
                          <a:latin typeface="Calibri" panose="020F0502020204030204" pitchFamily="34" charset="0"/>
                          <a:cs typeface="Calibri" panose="020F0502020204030204" pitchFamily="34" charset="0"/>
                        </a:rPr>
                        <a:t>(%), </a:t>
                      </a:r>
                      <a:r>
                        <a:rPr lang="en-US" sz="1400" u="none" strike="noStrike" dirty="0" err="1">
                          <a:effectLst/>
                          <a:latin typeface="Calibri" panose="020F0502020204030204" pitchFamily="34" charset="0"/>
                          <a:cs typeface="Calibri" panose="020F0502020204030204" pitchFamily="34" charset="0"/>
                        </a:rPr>
                        <a:t>Medication_Name</a:t>
                      </a:r>
                      <a:r>
                        <a:rPr lang="en-US" sz="1400" u="none" strike="noStrike" dirty="0">
                          <a:effectLst/>
                          <a:latin typeface="Calibri" panose="020F0502020204030204" pitchFamily="34" charset="0"/>
                          <a:cs typeface="Calibri" panose="020F0502020204030204" pitchFamily="34" charset="0"/>
                        </a:rPr>
                        <a:t>, </a:t>
                      </a:r>
                      <a:r>
                        <a:rPr lang="en-US" sz="1400" u="none" strike="noStrike" dirty="0" err="1">
                          <a:effectLst/>
                          <a:latin typeface="Calibri" panose="020F0502020204030204" pitchFamily="34" charset="0"/>
                          <a:cs typeface="Calibri" panose="020F0502020204030204" pitchFamily="34" charset="0"/>
                        </a:rPr>
                        <a:t>Chronic_Condition</a:t>
                      </a:r>
                      <a:r>
                        <a:rPr lang="en-US" sz="1400" u="none" strike="noStrike" dirty="0">
                          <a:effectLst/>
                          <a:latin typeface="Calibri" panose="020F0502020204030204" pitchFamily="34" charset="0"/>
                          <a:cs typeface="Calibri" panose="020F0502020204030204" pitchFamily="34" charset="0"/>
                        </a:rPr>
                        <a:t>)</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buNone/>
                      </a:pPr>
                      <a:r>
                        <a:rPr lang="en-US" sz="1400" u="none" strike="noStrike">
                          <a:effectLst/>
                          <a:latin typeface="Calibri" panose="020F0502020204030204" pitchFamily="34" charset="0"/>
                          <a:cs typeface="Calibri" panose="020F0502020204030204" pitchFamily="34" charset="0"/>
                        </a:rPr>
                        <a:t>Numerator: Patients with adherence ≥80%</a:t>
                      </a:r>
                      <a:br>
                        <a:rPr lang="en-US" sz="1400" u="none" strike="noStrike">
                          <a:effectLst/>
                          <a:latin typeface="Calibri" panose="020F0502020204030204" pitchFamily="34" charset="0"/>
                          <a:cs typeface="Calibri" panose="020F0502020204030204" pitchFamily="34" charset="0"/>
                        </a:rPr>
                      </a:br>
                      <a:r>
                        <a:rPr lang="en-US" sz="1400" u="none" strike="noStrike">
                          <a:effectLst/>
                          <a:latin typeface="Calibri" panose="020F0502020204030204" pitchFamily="34" charset="0"/>
                          <a:cs typeface="Calibri" panose="020F0502020204030204" pitchFamily="34" charset="0"/>
                        </a:rPr>
                        <a:t>Denominator: All patients with chronic medication</a:t>
                      </a:r>
                      <a:br>
                        <a:rPr lang="en-US" sz="1400" u="none" strike="noStrike">
                          <a:effectLst/>
                          <a:latin typeface="Calibri" panose="020F0502020204030204" pitchFamily="34" charset="0"/>
                          <a:cs typeface="Calibri" panose="020F0502020204030204" pitchFamily="34" charset="0"/>
                        </a:rPr>
                      </a:br>
                      <a:r>
                        <a:rPr lang="en-US" sz="1400" u="none" strike="noStrike">
                          <a:effectLst/>
                          <a:latin typeface="Calibri" panose="020F0502020204030204" pitchFamily="34" charset="0"/>
                          <a:cs typeface="Calibri" panose="020F0502020204030204" pitchFamily="34" charset="0"/>
                        </a:rPr>
                        <a:t>Target: +20% by Jun 2026</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107337804"/>
                  </a:ext>
                </a:extLst>
              </a:tr>
              <a:tr h="516687">
                <a:tc>
                  <a:txBody>
                    <a:bodyPr/>
                    <a:lstStyle/>
                    <a:p>
                      <a:pPr algn="l" fontAlgn="ctr">
                        <a:buNone/>
                      </a:pPr>
                      <a:r>
                        <a:rPr lang="en-US" sz="1400" u="none" strike="noStrike">
                          <a:effectLst/>
                          <a:latin typeface="Calibri" panose="020F0502020204030204" pitchFamily="34" charset="0"/>
                          <a:cs typeface="Calibri" panose="020F0502020204030204" pitchFamily="34" charset="0"/>
                        </a:rPr>
                        <a:t>Increase Flu Vaccine Coverage by 25% by December 2025.</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buNone/>
                      </a:pPr>
                      <a:r>
                        <a:rPr lang="en-US" sz="1400" u="none" strike="noStrike">
                          <a:effectLst/>
                          <a:latin typeface="Calibri" panose="020F0502020204030204" pitchFamily="34" charset="0"/>
                          <a:cs typeface="Calibri" panose="020F0502020204030204" pitchFamily="34" charset="0"/>
                        </a:rPr>
                        <a:t>Proportion of population receiving flu vaccine within a year</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buNone/>
                      </a:pPr>
                      <a:r>
                        <a:rPr lang="en-US" sz="1400" u="none" strike="noStrike" dirty="0" err="1">
                          <a:effectLst/>
                          <a:latin typeface="Calibri" panose="020F0502020204030204" pitchFamily="34" charset="0"/>
                          <a:cs typeface="Calibri" panose="020F0502020204030204" pitchFamily="34" charset="0"/>
                        </a:rPr>
                        <a:t>EHR_Data</a:t>
                      </a:r>
                      <a:r>
                        <a:rPr lang="en-US" sz="1400" u="none" strike="noStrike" dirty="0">
                          <a:effectLst/>
                          <a:latin typeface="Calibri" panose="020F0502020204030204" pitchFamily="34" charset="0"/>
                          <a:cs typeface="Calibri" panose="020F0502020204030204" pitchFamily="34" charset="0"/>
                        </a:rPr>
                        <a:t> (</a:t>
                      </a:r>
                      <a:r>
                        <a:rPr lang="en-US" sz="1400" u="none" strike="noStrike" dirty="0" err="1">
                          <a:effectLst/>
                          <a:latin typeface="Calibri" panose="020F0502020204030204" pitchFamily="34" charset="0"/>
                          <a:cs typeface="Calibri" panose="020F0502020204030204" pitchFamily="34" charset="0"/>
                        </a:rPr>
                        <a:t>Immunization_Status</a:t>
                      </a:r>
                      <a:r>
                        <a:rPr lang="en-US" sz="1400" u="none" strike="noStrike" dirty="0">
                          <a:effectLst/>
                          <a:latin typeface="Calibri" panose="020F0502020204030204" pitchFamily="34" charset="0"/>
                          <a:cs typeface="Calibri" panose="020F0502020204030204" pitchFamily="34" charset="0"/>
                        </a:rPr>
                        <a:t>), </a:t>
                      </a:r>
                      <a:r>
                        <a:rPr lang="en-US" sz="1400" u="none" strike="noStrike" dirty="0" err="1">
                          <a:effectLst/>
                          <a:latin typeface="Calibri" panose="020F0502020204030204" pitchFamily="34" charset="0"/>
                          <a:cs typeface="Calibri" panose="020F0502020204030204" pitchFamily="34" charset="0"/>
                        </a:rPr>
                        <a:t>Public_Health_Data</a:t>
                      </a:r>
                      <a:r>
                        <a:rPr lang="en-US" sz="1400" u="none" strike="noStrike" dirty="0">
                          <a:effectLst/>
                          <a:latin typeface="Calibri" panose="020F0502020204030204" pitchFamily="34" charset="0"/>
                          <a:cs typeface="Calibri" panose="020F0502020204030204" pitchFamily="34" charset="0"/>
                        </a:rPr>
                        <a:t> (</a:t>
                      </a:r>
                      <a:r>
                        <a:rPr lang="en-US" sz="1400" u="none" strike="noStrike" dirty="0" err="1">
                          <a:effectLst/>
                          <a:latin typeface="Calibri" panose="020F0502020204030204" pitchFamily="34" charset="0"/>
                          <a:cs typeface="Calibri" panose="020F0502020204030204" pitchFamily="34" charset="0"/>
                        </a:rPr>
                        <a:t>Flu_Vaccine_Coverage</a:t>
                      </a:r>
                      <a:r>
                        <a:rPr lang="en-US" sz="1400" u="none" strike="noStrike" dirty="0">
                          <a:effectLst/>
                          <a:latin typeface="Calibri" panose="020F0502020204030204" pitchFamily="34" charset="0"/>
                          <a:cs typeface="Calibri" panose="020F0502020204030204" pitchFamily="34" charset="0"/>
                        </a:rPr>
                        <a:t>(%))</a:t>
                      </a:r>
                      <a:endParaRPr lang="en-US" sz="1400" b="0" i="0" u="none" strike="noStrike"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0" marR="0" marT="0" marB="0" anchor="ctr"/>
                </a:tc>
                <a:tc>
                  <a:txBody>
                    <a:bodyPr/>
                    <a:lstStyle/>
                    <a:p>
                      <a:pPr algn="l" fontAlgn="ctr">
                        <a:buNone/>
                      </a:pPr>
                      <a:r>
                        <a:rPr lang="en-US" sz="1400" u="none" strike="noStrike" dirty="0">
                          <a:effectLst/>
                          <a:latin typeface="Calibri" panose="020F0502020204030204" pitchFamily="34" charset="0"/>
                          <a:cs typeface="Calibri" panose="020F0502020204030204" pitchFamily="34" charset="0"/>
                        </a:rPr>
                        <a:t>Numerator: Individuals with flu vaccine recorded</a:t>
                      </a:r>
                      <a:br>
                        <a:rPr lang="en-US" sz="1400" u="none" strike="noStrike" dirty="0">
                          <a:effectLst/>
                          <a:latin typeface="Calibri" panose="020F0502020204030204" pitchFamily="34" charset="0"/>
                          <a:cs typeface="Calibri" panose="020F0502020204030204" pitchFamily="34" charset="0"/>
                        </a:rPr>
                      </a:br>
                      <a:r>
                        <a:rPr lang="en-US" sz="1400" u="none" strike="noStrike" dirty="0">
                          <a:effectLst/>
                          <a:latin typeface="Calibri" panose="020F0502020204030204" pitchFamily="34" charset="0"/>
                          <a:cs typeface="Calibri" panose="020F0502020204030204" pitchFamily="34" charset="0"/>
                        </a:rPr>
                        <a:t>Denominator: Total eligible population</a:t>
                      </a:r>
                      <a:br>
                        <a:rPr lang="en-US" sz="1400" u="none" strike="noStrike" dirty="0">
                          <a:effectLst/>
                          <a:latin typeface="Calibri" panose="020F0502020204030204" pitchFamily="34" charset="0"/>
                          <a:cs typeface="Calibri" panose="020F0502020204030204" pitchFamily="34" charset="0"/>
                        </a:rPr>
                      </a:br>
                      <a:r>
                        <a:rPr lang="en-US" sz="1400" u="none" strike="noStrike" dirty="0">
                          <a:effectLst/>
                          <a:latin typeface="Calibri" panose="020F0502020204030204" pitchFamily="34" charset="0"/>
                          <a:cs typeface="Calibri" panose="020F0502020204030204" pitchFamily="34" charset="0"/>
                        </a:rPr>
                        <a:t>Target: +25% by Dec 2025</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202979705"/>
                  </a:ext>
                </a:extLst>
              </a:tr>
              <a:tr h="516687">
                <a:tc>
                  <a:txBody>
                    <a:bodyPr/>
                    <a:lstStyle/>
                    <a:p>
                      <a:pPr algn="l" fontAlgn="ctr">
                        <a:buNone/>
                      </a:pPr>
                      <a:r>
                        <a:rPr lang="en-US" sz="1400" b="0" i="0" u="none" strike="noStrike" dirty="0">
                          <a:solidFill>
                            <a:srgbClr val="000000"/>
                          </a:solidFill>
                          <a:effectLst/>
                          <a:latin typeface="Calibri" panose="020F0502020204030204" pitchFamily="34" charset="0"/>
                          <a:cs typeface="Calibri" panose="020F0502020204030204" pitchFamily="34" charset="0"/>
                        </a:rPr>
                        <a:t>Increase Preventative Visit Rates by 10% by March 2026.</a:t>
                      </a:r>
                    </a:p>
                  </a:txBody>
                  <a:tcPr marL="0" marR="0" marT="0" marB="0" anchor="ctr"/>
                </a:tc>
                <a:tc>
                  <a:txBody>
                    <a:bodyPr/>
                    <a:lstStyle/>
                    <a:p>
                      <a:pPr algn="l" fontAlgn="ctr">
                        <a:buNone/>
                      </a:pPr>
                      <a:r>
                        <a:rPr lang="en-US" sz="1400" b="0" i="0" u="none" strike="noStrike" dirty="0">
                          <a:solidFill>
                            <a:srgbClr val="000000"/>
                          </a:solidFill>
                          <a:effectLst/>
                          <a:latin typeface="Calibri" panose="020F0502020204030204" pitchFamily="34" charset="0"/>
                          <a:cs typeface="Calibri" panose="020F0502020204030204" pitchFamily="34" charset="0"/>
                        </a:rPr>
                        <a:t>Percentage of population completing recommended preventive care visits.</a:t>
                      </a:r>
                    </a:p>
                  </a:txBody>
                  <a:tcPr marL="0" marR="0" marT="0" marB="0" anchor="ctr"/>
                </a:tc>
                <a:tc>
                  <a:txBody>
                    <a:bodyPr/>
                    <a:lstStyle/>
                    <a:p>
                      <a:pPr algn="l" fontAlgn="ctr">
                        <a:buNone/>
                      </a:pPr>
                      <a:r>
                        <a:rPr lang="en-US" sz="1400" b="0" i="0" u="none" strike="noStrike" dirty="0" err="1">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EHR_Data</a:t>
                      </a:r>
                      <a:r>
                        <a:rPr lang="en-US" sz="1400" b="0" i="0" u="none" strike="noStrike"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t>
                      </a:r>
                      <a:r>
                        <a:rPr lang="en-US" sz="1400" b="0" i="0" u="none" strike="noStrike" dirty="0" err="1">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Preventive_Visit_Date</a:t>
                      </a:r>
                      <a:r>
                        <a:rPr lang="en-US" sz="1400" b="0" i="0" u="none" strike="noStrike"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r>
                        <a:rPr lang="en-US" sz="1400" b="0" i="0" u="none" strike="noStrike" dirty="0" err="1">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Public_Health_Data</a:t>
                      </a:r>
                      <a:r>
                        <a:rPr lang="en-US" sz="1400" b="0" i="0" u="none" strike="noStrike"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r>
                        <a:rPr lang="en-US" sz="1400" b="0" i="0" u="none" strike="noStrike" dirty="0" err="1">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Preventive_Visit_Rate</a:t>
                      </a:r>
                      <a:r>
                        <a:rPr lang="en-US" sz="1400" b="0" i="0" u="none" strike="noStrike"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t>
                      </a:r>
                    </a:p>
                  </a:txBody>
                  <a:tcPr marL="0" marR="0" marT="0" marB="0" anchor="ctr"/>
                </a:tc>
                <a:tc>
                  <a:txBody>
                    <a:bodyPr/>
                    <a:lstStyle/>
                    <a:p>
                      <a:pPr algn="l" fontAlgn="ctr">
                        <a:buNone/>
                      </a:pPr>
                      <a:r>
                        <a:rPr lang="en-US" sz="1400" b="0" i="0" u="none" strike="noStrike" dirty="0">
                          <a:solidFill>
                            <a:srgbClr val="000000"/>
                          </a:solidFill>
                          <a:effectLst/>
                          <a:latin typeface="Calibri" panose="020F0502020204030204" pitchFamily="34" charset="0"/>
                          <a:cs typeface="Calibri" panose="020F0502020204030204" pitchFamily="34" charset="0"/>
                        </a:rPr>
                        <a:t>Numerator:  Patients with a preventive visit within last 12 months</a:t>
                      </a:r>
                    </a:p>
                    <a:p>
                      <a:pPr algn="l" fontAlgn="ctr">
                        <a:buNone/>
                      </a:pPr>
                      <a:r>
                        <a:rPr lang="en-US" sz="1400" b="0" i="0" u="none" strike="noStrike" dirty="0">
                          <a:solidFill>
                            <a:srgbClr val="000000"/>
                          </a:solidFill>
                          <a:effectLst/>
                          <a:latin typeface="Calibri" panose="020F0502020204030204" pitchFamily="34" charset="0"/>
                          <a:cs typeface="Calibri" panose="020F0502020204030204" pitchFamily="34" charset="0"/>
                        </a:rPr>
                        <a:t>Denominator: Total active patients</a:t>
                      </a:r>
                    </a:p>
                    <a:p>
                      <a:pPr algn="l" fontAlgn="ctr">
                        <a:buNone/>
                      </a:pPr>
                      <a:r>
                        <a:rPr lang="en-US" sz="1400" b="0" i="0" u="none" strike="noStrike" dirty="0">
                          <a:solidFill>
                            <a:srgbClr val="000000"/>
                          </a:solidFill>
                          <a:effectLst/>
                          <a:latin typeface="Calibri" panose="020F0502020204030204" pitchFamily="34" charset="0"/>
                          <a:cs typeface="Calibri" panose="020F0502020204030204" pitchFamily="34" charset="0"/>
                        </a:rPr>
                        <a:t>Target: +10% by March 2026</a:t>
                      </a:r>
                    </a:p>
                  </a:txBody>
                  <a:tcPr marL="0" marR="0" marT="0" marB="0" anchor="ctr"/>
                </a:tc>
                <a:extLst>
                  <a:ext uri="{0D108BD9-81ED-4DB2-BD59-A6C34878D82A}">
                    <a16:rowId xmlns:a16="http://schemas.microsoft.com/office/drawing/2014/main" val="1060008935"/>
                  </a:ext>
                </a:extLst>
              </a:tr>
              <a:tr h="1087195">
                <a:tc>
                  <a:txBody>
                    <a:bodyPr/>
                    <a:lstStyle/>
                    <a:p>
                      <a:pPr algn="l" rtl="0" fontAlgn="ctr">
                        <a:buNone/>
                      </a:pPr>
                      <a:r>
                        <a:rPr lang="en-US" sz="1400" u="none" strike="noStrike" dirty="0">
                          <a:effectLst/>
                          <a:latin typeface="Calibri" panose="020F0502020204030204" pitchFamily="34" charset="0"/>
                          <a:cs typeface="Calibri" panose="020F0502020204030204" pitchFamily="34" charset="0"/>
                        </a:rPr>
                        <a:t>Increase Healthcare Coverage Rate to at least 90% average across all five counties by June 2026.</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buNone/>
                      </a:pPr>
                      <a:r>
                        <a:rPr lang="en-US" sz="1400" u="none" strike="noStrike" dirty="0">
                          <a:effectLst/>
                          <a:latin typeface="Calibri" panose="020F0502020204030204" pitchFamily="34" charset="0"/>
                          <a:cs typeface="Calibri" panose="020F0502020204030204" pitchFamily="34" charset="0"/>
                        </a:rPr>
                        <a:t>Percentage of population with active health insurance coverage.</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buNone/>
                      </a:pPr>
                      <a:r>
                        <a:rPr lang="en-US" sz="1400" u="none" strike="noStrike" dirty="0" err="1">
                          <a:effectLst/>
                          <a:latin typeface="Calibri" panose="020F0502020204030204" pitchFamily="34" charset="0"/>
                          <a:cs typeface="Calibri" panose="020F0502020204030204" pitchFamily="34" charset="0"/>
                        </a:rPr>
                        <a:t>SDOH_Data</a:t>
                      </a:r>
                      <a:r>
                        <a:rPr lang="en-US" sz="1400" u="none" strike="noStrike" dirty="0">
                          <a:effectLst/>
                          <a:latin typeface="Calibri" panose="020F0502020204030204" pitchFamily="34" charset="0"/>
                          <a:cs typeface="Calibri" panose="020F0502020204030204" pitchFamily="34" charset="0"/>
                        </a:rPr>
                        <a:t> (</a:t>
                      </a:r>
                      <a:r>
                        <a:rPr lang="en-US" sz="1400" u="none" strike="noStrike" dirty="0" err="1">
                          <a:effectLst/>
                          <a:latin typeface="Calibri" panose="020F0502020204030204" pitchFamily="34" charset="0"/>
                          <a:cs typeface="Calibri" panose="020F0502020204030204" pitchFamily="34" charset="0"/>
                        </a:rPr>
                        <a:t>Preventive_Visit_Rate</a:t>
                      </a:r>
                      <a:r>
                        <a:rPr lang="en-US" sz="1400" u="none" strike="noStrike" dirty="0">
                          <a:effectLst/>
                          <a:latin typeface="Calibri" panose="020F0502020204030204" pitchFamily="34" charset="0"/>
                          <a:cs typeface="Calibri" panose="020F0502020204030204" pitchFamily="34" charset="0"/>
                        </a:rPr>
                        <a:t>[%])</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buNone/>
                      </a:pPr>
                      <a:r>
                        <a:rPr lang="en-US" sz="1400" b="0" i="0" u="none" strike="noStrike" dirty="0">
                          <a:solidFill>
                            <a:srgbClr val="000000"/>
                          </a:solidFill>
                          <a:effectLst/>
                          <a:latin typeface="Calibri" panose="020F0502020204030204" pitchFamily="34" charset="0"/>
                        </a:rPr>
                        <a:t>Numerator: Individuals with active health insurance coverage</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Denominator: Total population</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Target: 90% average or greater across all counties by June 2026</a:t>
                      </a:r>
                    </a:p>
                  </a:txBody>
                  <a:tcPr marL="0" marR="0" marT="0" marB="0" anchor="ctr"/>
                </a:tc>
                <a:extLst>
                  <a:ext uri="{0D108BD9-81ED-4DB2-BD59-A6C34878D82A}">
                    <a16:rowId xmlns:a16="http://schemas.microsoft.com/office/drawing/2014/main" val="2400204773"/>
                  </a:ext>
                </a:extLst>
              </a:tr>
            </a:tbl>
          </a:graphicData>
        </a:graphic>
      </p:graphicFrame>
    </p:spTree>
    <p:extLst>
      <p:ext uri="{BB962C8B-B14F-4D97-AF65-F5344CB8AC3E}">
        <p14:creationId xmlns:p14="http://schemas.microsoft.com/office/powerpoint/2010/main" val="2444589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6C32-A61A-4511-A893-C906C3EB842B}"/>
              </a:ext>
            </a:extLst>
          </p:cNvPr>
          <p:cNvSpPr>
            <a:spLocks noGrp="1"/>
          </p:cNvSpPr>
          <p:nvPr>
            <p:ph type="title"/>
          </p:nvPr>
        </p:nvSpPr>
        <p:spPr>
          <a:xfrm>
            <a:off x="418674" y="113378"/>
            <a:ext cx="5362693" cy="706398"/>
          </a:xfrm>
        </p:spPr>
        <p:txBody>
          <a:bodyPr/>
          <a:lstStyle/>
          <a:p>
            <a:pPr marL="50800">
              <a:spcBef>
                <a:spcPts val="0"/>
              </a:spcBef>
            </a:pPr>
            <a:r>
              <a:rPr lang="en-US" sz="3600" spc="28" dirty="0">
                <a:latin typeface="Calibri" panose="020F0502020204030204" pitchFamily="34" charset="0"/>
                <a:ea typeface="Raleway"/>
                <a:cs typeface="Calibri" panose="020F0502020204030204" pitchFamily="34" charset="0"/>
                <a:sym typeface="Raleway"/>
              </a:rPr>
              <a:t>Statement of Participation</a:t>
            </a:r>
          </a:p>
        </p:txBody>
      </p:sp>
      <p:sp>
        <p:nvSpPr>
          <p:cNvPr id="12" name="TextBox 11">
            <a:extLst>
              <a:ext uri="{FF2B5EF4-FFF2-40B4-BE49-F238E27FC236}">
                <a16:creationId xmlns:a16="http://schemas.microsoft.com/office/drawing/2014/main" id="{E4651263-DA30-E9C3-D2AA-488D64720345}"/>
              </a:ext>
            </a:extLst>
          </p:cNvPr>
          <p:cNvSpPr txBox="1"/>
          <p:nvPr/>
        </p:nvSpPr>
        <p:spPr>
          <a:xfrm>
            <a:off x="771832" y="1118527"/>
            <a:ext cx="10648335" cy="5174943"/>
          </a:xfrm>
          <a:prstGeom prst="rect">
            <a:avLst/>
          </a:prstGeom>
          <a:noFill/>
        </p:spPr>
        <p:txBody>
          <a:bodyPr wrap="square" rtlCol="0">
            <a:spAutoFit/>
          </a:bodyPr>
          <a:lstStyle/>
          <a:p>
            <a:pPr>
              <a:lnSpc>
                <a:spcPct val="150000"/>
              </a:lnSpc>
              <a:spcAft>
                <a:spcPts val="600"/>
              </a:spcAft>
              <a:buClr>
                <a:srgbClr val="C00000"/>
              </a:buClr>
            </a:pPr>
            <a:r>
              <a:rPr lang="en-US" sz="2400" dirty="0">
                <a:solidFill>
                  <a:schemeClr val="bg1"/>
                </a:solidFill>
                <a:latin typeface="Calibri" panose="020F0502020204030204" pitchFamily="34" charset="0"/>
                <a:cs typeface="Calibri" panose="020F0502020204030204" pitchFamily="34" charset="0"/>
              </a:rPr>
              <a:t>	We, Stephanie McNeese and Belinda Merkel-Coleman, collaborated equally on this assignment. We utilized email to pass the documents back and forth, each working on a portion before passing it to the other. In this way we were able to equally contribute to the work and timely completion of the assignment.</a:t>
            </a:r>
          </a:p>
          <a:p>
            <a:pPr>
              <a:lnSpc>
                <a:spcPct val="150000"/>
              </a:lnSpc>
              <a:spcAft>
                <a:spcPts val="600"/>
              </a:spcAft>
              <a:buClr>
                <a:srgbClr val="C00000"/>
              </a:buClr>
            </a:pPr>
            <a:r>
              <a:rPr lang="en-US" sz="2400" dirty="0">
                <a:solidFill>
                  <a:schemeClr val="bg1"/>
                </a:solidFill>
                <a:latin typeface="Calibri" panose="020F0502020204030204" pitchFamily="34" charset="0"/>
                <a:cs typeface="Calibri" panose="020F0502020204030204" pitchFamily="34" charset="0"/>
              </a:rPr>
              <a:t>	Stephanie McNeese completed the </a:t>
            </a:r>
            <a:r>
              <a:rPr lang="en-US" sz="2400" dirty="0" err="1">
                <a:solidFill>
                  <a:schemeClr val="bg1"/>
                </a:solidFill>
                <a:latin typeface="Calibri" panose="020F0502020204030204" pitchFamily="34" charset="0"/>
                <a:cs typeface="Calibri" panose="020F0502020204030204" pitchFamily="34" charset="0"/>
              </a:rPr>
              <a:t>geomap</a:t>
            </a:r>
            <a:r>
              <a:rPr lang="en-US" sz="2400" dirty="0">
                <a:solidFill>
                  <a:schemeClr val="bg1"/>
                </a:solidFill>
                <a:latin typeface="Calibri" panose="020F0502020204030204" pitchFamily="34" charset="0"/>
                <a:cs typeface="Calibri" panose="020F0502020204030204" pitchFamily="34" charset="0"/>
              </a:rPr>
              <a:t>, KPI trends, and banner aspects of the dashboard. Belinda Merkel-Coleman completed the speed gauges and donut chart with year selection aspects of the dashboard.</a:t>
            </a:r>
          </a:p>
          <a:p>
            <a:pPr>
              <a:lnSpc>
                <a:spcPct val="150000"/>
              </a:lnSpc>
              <a:spcAft>
                <a:spcPts val="600"/>
              </a:spcAft>
              <a:buClr>
                <a:srgbClr val="C00000"/>
              </a:buClr>
            </a:pPr>
            <a:r>
              <a:rPr lang="en-US" sz="2400" dirty="0">
                <a:solidFill>
                  <a:schemeClr val="bg1"/>
                </a:solidFill>
                <a:latin typeface="Calibri" panose="020F0502020204030204" pitchFamily="34" charset="0"/>
                <a:cs typeface="Calibri" panose="020F0502020204030204" pitchFamily="34" charset="0"/>
              </a:rPr>
              <a:t>	We both worked equally and take responsibility for the PowerPoint presentation, operational definitions, bar graphs, and layout of the dashboard.</a:t>
            </a:r>
          </a:p>
        </p:txBody>
      </p:sp>
    </p:spTree>
    <p:extLst>
      <p:ext uri="{BB962C8B-B14F-4D97-AF65-F5344CB8AC3E}">
        <p14:creationId xmlns:p14="http://schemas.microsoft.com/office/powerpoint/2010/main" val="3928365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4B6F8-A824-7FAF-F416-E56F1DC524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6450E4-76BB-BC93-33A4-A40D5C2D5ACB}"/>
              </a:ext>
            </a:extLst>
          </p:cNvPr>
          <p:cNvSpPr>
            <a:spLocks noGrp="1"/>
          </p:cNvSpPr>
          <p:nvPr>
            <p:ph type="title"/>
          </p:nvPr>
        </p:nvSpPr>
        <p:spPr>
          <a:xfrm>
            <a:off x="418674" y="113378"/>
            <a:ext cx="5362693" cy="706398"/>
          </a:xfrm>
        </p:spPr>
        <p:txBody>
          <a:bodyPr/>
          <a:lstStyle/>
          <a:p>
            <a:pPr marL="50800">
              <a:spcBef>
                <a:spcPts val="0"/>
              </a:spcBef>
            </a:pPr>
            <a:r>
              <a:rPr lang="en-US" sz="3600" spc="28" dirty="0">
                <a:latin typeface="Calibri" panose="020F0502020204030204" pitchFamily="34" charset="0"/>
                <a:ea typeface="Raleway"/>
                <a:cs typeface="Calibri" panose="020F0502020204030204" pitchFamily="34" charset="0"/>
                <a:sym typeface="Raleway"/>
              </a:rPr>
              <a:t>Generative AI Attestation</a:t>
            </a:r>
          </a:p>
        </p:txBody>
      </p:sp>
      <p:sp>
        <p:nvSpPr>
          <p:cNvPr id="12" name="TextBox 11">
            <a:extLst>
              <a:ext uri="{FF2B5EF4-FFF2-40B4-BE49-F238E27FC236}">
                <a16:creationId xmlns:a16="http://schemas.microsoft.com/office/drawing/2014/main" id="{6A49C9DA-3A5B-9745-EFCF-7B859E287037}"/>
              </a:ext>
            </a:extLst>
          </p:cNvPr>
          <p:cNvSpPr txBox="1"/>
          <p:nvPr/>
        </p:nvSpPr>
        <p:spPr>
          <a:xfrm>
            <a:off x="899652" y="1693939"/>
            <a:ext cx="10648335" cy="3085781"/>
          </a:xfrm>
          <a:prstGeom prst="rect">
            <a:avLst/>
          </a:prstGeom>
          <a:noFill/>
        </p:spPr>
        <p:txBody>
          <a:bodyPr wrap="square" rtlCol="0">
            <a:spAutoFit/>
          </a:bodyPr>
          <a:lstStyle/>
          <a:p>
            <a:pPr>
              <a:lnSpc>
                <a:spcPct val="150000"/>
              </a:lnSpc>
              <a:spcAft>
                <a:spcPts val="600"/>
              </a:spcAft>
              <a:buClr>
                <a:srgbClr val="C00000"/>
              </a:buClr>
              <a:tabLst>
                <a:tab pos="444500" algn="l"/>
              </a:tabLst>
            </a:pPr>
            <a:r>
              <a:rPr lang="en-US" sz="1600" dirty="0">
                <a:solidFill>
                  <a:schemeClr val="bg1"/>
                </a:solidFill>
                <a:latin typeface="Calibri" panose="020F0502020204030204" pitchFamily="34" charset="0"/>
                <a:cs typeface="Calibri" panose="020F0502020204030204" pitchFamily="34" charset="0"/>
              </a:rPr>
              <a:t>	We attest that we used a generative AI tool in accordance with course guidelines and assignment-specific permissions. Stephanie used ChatGPT (OpenAI, 2025) on October 12, 2025, for the purpose of creating a hypothetical data set and suggesting an outline for completing the assignment. The prompt(s) used included: “Can you create me a hypothetical data set for this assignment?” and, “I need help starting this assignment.” Stephanie used ChatGPT again on October 13, 2025; the prompt(s) used included: “What insights about the data can you give me to kick off my dashboard?” Belinda used ChatGPT on October 17, 2025; the prompt(s) used included: “Design different brand logos for a wellness watch dashboard.” </a:t>
            </a:r>
          </a:p>
          <a:p>
            <a:pPr>
              <a:lnSpc>
                <a:spcPct val="150000"/>
              </a:lnSpc>
              <a:spcAft>
                <a:spcPts val="600"/>
              </a:spcAft>
              <a:buClr>
                <a:srgbClr val="C00000"/>
              </a:buClr>
              <a:tabLst>
                <a:tab pos="444500" algn="l"/>
                <a:tab pos="1138238" algn="l"/>
              </a:tabLst>
            </a:pPr>
            <a:r>
              <a:rPr lang="en-US" sz="1600" dirty="0">
                <a:solidFill>
                  <a:schemeClr val="bg1"/>
                </a:solidFill>
                <a:latin typeface="Calibri" panose="020F0502020204030204" pitchFamily="34" charset="0"/>
                <a:cs typeface="Calibri" panose="020F0502020204030204" pitchFamily="34" charset="0"/>
              </a:rPr>
              <a:t>	All AI-generated content was critically reviewed, edited, and appropriately integrated with our own academic and clinical reasoning. Slides where generative AI was utilized are indicated in the notes.</a:t>
            </a:r>
          </a:p>
        </p:txBody>
      </p:sp>
    </p:spTree>
    <p:extLst>
      <p:ext uri="{BB962C8B-B14F-4D97-AF65-F5344CB8AC3E}">
        <p14:creationId xmlns:p14="http://schemas.microsoft.com/office/powerpoint/2010/main" val="3850245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4660E-CC66-6EAE-12AD-F7B689DCC44B}"/>
              </a:ext>
            </a:extLst>
          </p:cNvPr>
          <p:cNvSpPr>
            <a:spLocks noGrp="1"/>
          </p:cNvSpPr>
          <p:nvPr>
            <p:ph type="title"/>
          </p:nvPr>
        </p:nvSpPr>
        <p:spPr>
          <a:xfrm>
            <a:off x="830267" y="195615"/>
            <a:ext cx="10523531" cy="583800"/>
          </a:xfrm>
        </p:spPr>
        <p:txBody>
          <a:bodyPr/>
          <a:lstStyle/>
          <a:p>
            <a:pPr algn="ctr"/>
            <a:r>
              <a:rPr lang="en-US" sz="3600" dirty="0">
                <a:latin typeface="Calibri" panose="020F0502020204030204" pitchFamily="34" charset="0"/>
                <a:cs typeface="Calibri" panose="020F0502020204030204" pitchFamily="34" charset="0"/>
              </a:rPr>
              <a:t>References</a:t>
            </a:r>
          </a:p>
        </p:txBody>
      </p:sp>
      <p:sp>
        <p:nvSpPr>
          <p:cNvPr id="3" name="Content Placeholder 2">
            <a:extLst>
              <a:ext uri="{FF2B5EF4-FFF2-40B4-BE49-F238E27FC236}">
                <a16:creationId xmlns:a16="http://schemas.microsoft.com/office/drawing/2014/main" id="{22D36A2B-35DE-6B95-3F48-E08D3EAD1E76}"/>
              </a:ext>
            </a:extLst>
          </p:cNvPr>
          <p:cNvSpPr>
            <a:spLocks noGrp="1"/>
          </p:cNvSpPr>
          <p:nvPr>
            <p:ph sz="quarter" idx="10"/>
          </p:nvPr>
        </p:nvSpPr>
        <p:spPr>
          <a:xfrm>
            <a:off x="830267" y="1510813"/>
            <a:ext cx="10523530" cy="3836373"/>
          </a:xfrm>
        </p:spPr>
        <p:txBody>
          <a:bodyPr>
            <a:noAutofit/>
          </a:bodyPr>
          <a:lstStyle/>
          <a:p>
            <a:pPr marL="457200" indent="-457200">
              <a:lnSpc>
                <a:spcPct val="100000"/>
              </a:lnSpc>
              <a:spcBef>
                <a:spcPts val="0"/>
              </a:spcBef>
              <a:spcAft>
                <a:spcPts val="1200"/>
              </a:spcAft>
              <a:buNone/>
            </a:pPr>
            <a:r>
              <a:rPr lang="en-US" sz="1600" dirty="0">
                <a:latin typeface="Calibri" panose="020F0502020204030204" pitchFamily="34" charset="0"/>
                <a:cs typeface="Calibri" panose="020F0502020204030204" pitchFamily="34" charset="0"/>
              </a:rPr>
              <a:t>Centers for Medicare &amp; Medicaid Services. (2024, September 10). </a:t>
            </a:r>
            <a:r>
              <a:rPr lang="en-US" sz="1600" i="1" dirty="0">
                <a:latin typeface="Calibri" panose="020F0502020204030204" pitchFamily="34" charset="0"/>
                <a:cs typeface="Calibri" panose="020F0502020204030204" pitchFamily="34" charset="0"/>
              </a:rPr>
              <a:t>Certified EHR technology</a:t>
            </a:r>
            <a:r>
              <a:rPr lang="en-US" sz="1600" dirty="0">
                <a:latin typeface="Calibri" panose="020F0502020204030204" pitchFamily="34" charset="0"/>
                <a:cs typeface="Calibri" panose="020F0502020204030204" pitchFamily="34" charset="0"/>
              </a:rPr>
              <a:t>. </a:t>
            </a:r>
            <a:r>
              <a:rPr lang="en-US" sz="1600" u="sng" dirty="0">
                <a:latin typeface="Calibri" panose="020F0502020204030204" pitchFamily="34" charset="0"/>
                <a:cs typeface="Calibri" panose="020F0502020204030204" pitchFamily="34" charset="0"/>
                <a:hlinkClick r:id="rId3"/>
              </a:rPr>
              <a:t>https://www.cms.gov/medicare/regulations-guidance/promoting-interoperability-programs/certified-ehr-technology</a:t>
            </a:r>
            <a:r>
              <a:rPr lang="en-US" sz="1600" u="sng" dirty="0">
                <a:latin typeface="Calibri" panose="020F0502020204030204" pitchFamily="34" charset="0"/>
                <a:cs typeface="Calibri" panose="020F0502020204030204" pitchFamily="34" charset="0"/>
              </a:rPr>
              <a:t> </a:t>
            </a:r>
          </a:p>
          <a:p>
            <a:pPr marL="457200" indent="-457200">
              <a:lnSpc>
                <a:spcPct val="100000"/>
              </a:lnSpc>
              <a:spcBef>
                <a:spcPts val="0"/>
              </a:spcBef>
              <a:spcAft>
                <a:spcPts val="1200"/>
              </a:spcAft>
              <a:buNone/>
            </a:pPr>
            <a:r>
              <a:rPr lang="en-US" sz="1600" dirty="0">
                <a:solidFill>
                  <a:srgbClr val="FFFFFF"/>
                </a:solidFill>
                <a:latin typeface="Calibri" panose="020F0502020204030204" pitchFamily="34" charset="0"/>
                <a:cs typeface="Calibri" panose="020F0502020204030204" pitchFamily="34" charset="0"/>
              </a:rPr>
              <a:t>OpenAI. (2025). ChatGPT (GPT-5, October 13 version) [Large language model]. </a:t>
            </a:r>
            <a:r>
              <a:rPr lang="en-US" sz="1600" dirty="0">
                <a:solidFill>
                  <a:srgbClr val="FFFFFF"/>
                </a:solidFill>
                <a:latin typeface="Calibri" panose="020F0502020204030204" pitchFamily="34" charset="0"/>
                <a:cs typeface="Calibri" panose="020F0502020204030204" pitchFamily="34" charset="0"/>
                <a:hlinkClick r:id="rId4"/>
              </a:rPr>
              <a:t>https://chat.openai.com/chat</a:t>
            </a:r>
            <a:r>
              <a:rPr lang="en-US" sz="1600" dirty="0">
                <a:solidFill>
                  <a:srgbClr val="FFFFFF"/>
                </a:solidFill>
                <a:latin typeface="Calibri" panose="020F0502020204030204" pitchFamily="34" charset="0"/>
                <a:cs typeface="Calibri" panose="020F0502020204030204" pitchFamily="34" charset="0"/>
              </a:rPr>
              <a:t> </a:t>
            </a:r>
          </a:p>
          <a:p>
            <a:pPr marL="457200" indent="-457200">
              <a:lnSpc>
                <a:spcPct val="100000"/>
              </a:lnSpc>
              <a:spcBef>
                <a:spcPts val="0"/>
              </a:spcBef>
              <a:spcAft>
                <a:spcPts val="1200"/>
              </a:spcAft>
              <a:buNone/>
            </a:pPr>
            <a:r>
              <a:rPr lang="en-US" sz="1600" dirty="0">
                <a:solidFill>
                  <a:srgbClr val="FFFFFF"/>
                </a:solidFill>
                <a:latin typeface="Calibri" panose="020F0502020204030204" pitchFamily="34" charset="0"/>
                <a:cs typeface="Calibri" panose="020F0502020204030204" pitchFamily="34" charset="0"/>
              </a:rPr>
              <a:t>Stair, R. M., &amp; Reynolds, G. W. (2018). </a:t>
            </a:r>
            <a:r>
              <a:rPr lang="en-US" sz="1600" i="1" dirty="0">
                <a:solidFill>
                  <a:srgbClr val="FFFFFF"/>
                </a:solidFill>
                <a:latin typeface="Calibri" panose="020F0502020204030204" pitchFamily="34" charset="0"/>
                <a:cs typeface="Calibri" panose="020F0502020204030204" pitchFamily="34" charset="0"/>
              </a:rPr>
              <a:t>Fundamentals of information systems </a:t>
            </a:r>
            <a:r>
              <a:rPr lang="en-US" sz="1600" dirty="0">
                <a:solidFill>
                  <a:srgbClr val="FFFFFF"/>
                </a:solidFill>
                <a:latin typeface="Calibri" panose="020F0502020204030204" pitchFamily="34" charset="0"/>
                <a:cs typeface="Calibri" panose="020F0502020204030204" pitchFamily="34" charset="0"/>
              </a:rPr>
              <a:t>(9th ed.). Cengage.</a:t>
            </a:r>
          </a:p>
          <a:p>
            <a:pPr marL="457200" indent="-457200">
              <a:lnSpc>
                <a:spcPct val="100000"/>
              </a:lnSpc>
              <a:spcBef>
                <a:spcPts val="0"/>
              </a:spcBef>
              <a:spcAft>
                <a:spcPts val="1200"/>
              </a:spcAft>
              <a:buNone/>
            </a:pPr>
            <a:r>
              <a:rPr lang="en-US" sz="1600" dirty="0">
                <a:latin typeface="Calibri" panose="020F0502020204030204" pitchFamily="34" charset="0"/>
                <a:cs typeface="Calibri" panose="020F0502020204030204" pitchFamily="34" charset="0"/>
              </a:rPr>
              <a:t>State Health Access Data Assistance Center. (2025, August). </a:t>
            </a:r>
            <a:r>
              <a:rPr lang="en-US" sz="1600" i="1" dirty="0">
                <a:latin typeface="Calibri" panose="020F0502020204030204" pitchFamily="34" charset="0"/>
                <a:cs typeface="Calibri" panose="020F0502020204030204" pitchFamily="34" charset="0"/>
              </a:rPr>
              <a:t>Federal survey data release schedule</a:t>
            </a:r>
            <a:r>
              <a:rPr lang="en-US"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5"/>
              </a:rPr>
              <a:t>https://www.shadac.org/federal-survey-data-release-schedule</a:t>
            </a:r>
            <a:r>
              <a:rPr lang="en-US" sz="1600" dirty="0">
                <a:latin typeface="Calibri" panose="020F0502020204030204" pitchFamily="34" charset="0"/>
                <a:cs typeface="Calibri" panose="020F0502020204030204" pitchFamily="34" charset="0"/>
              </a:rPr>
              <a:t> </a:t>
            </a:r>
          </a:p>
          <a:p>
            <a:pPr marL="457200" indent="-457200">
              <a:lnSpc>
                <a:spcPct val="100000"/>
              </a:lnSpc>
              <a:spcBef>
                <a:spcPts val="0"/>
              </a:spcBef>
              <a:spcAft>
                <a:spcPts val="1200"/>
              </a:spcAft>
              <a:buNone/>
            </a:pPr>
            <a:r>
              <a:rPr lang="en-US" sz="1600" dirty="0">
                <a:latin typeface="Calibri" panose="020F0502020204030204" pitchFamily="34" charset="0"/>
                <a:cs typeface="Calibri" panose="020F0502020204030204" pitchFamily="34" charset="0"/>
              </a:rPr>
              <a:t>Texas State Board of Pharmacy. (n.d.). </a:t>
            </a:r>
            <a:r>
              <a:rPr lang="en-US" sz="1600" i="1" dirty="0">
                <a:latin typeface="Calibri" panose="020F0502020204030204" pitchFamily="34" charset="0"/>
                <a:cs typeface="Calibri" panose="020F0502020204030204" pitchFamily="34" charset="0"/>
              </a:rPr>
              <a:t>Texas State Board of Pharmacy mission and action statements</a:t>
            </a:r>
            <a:r>
              <a:rPr lang="en-US"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6"/>
              </a:rPr>
              <a:t>https://www.pharmacy.texas.gov/about/mission.asp</a:t>
            </a:r>
            <a:r>
              <a:rPr lang="en-US" sz="1600" dirty="0">
                <a:latin typeface="Calibri" panose="020F0502020204030204" pitchFamily="34" charset="0"/>
                <a:cs typeface="Calibri" panose="020F0502020204030204" pitchFamily="34" charset="0"/>
              </a:rPr>
              <a:t> </a:t>
            </a:r>
          </a:p>
          <a:p>
            <a:pPr marL="457200" indent="-457200">
              <a:lnSpc>
                <a:spcPct val="100000"/>
              </a:lnSpc>
              <a:spcBef>
                <a:spcPts val="0"/>
              </a:spcBef>
              <a:spcAft>
                <a:spcPts val="1200"/>
              </a:spcAft>
              <a:buNone/>
            </a:pP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013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1154243" y="1412289"/>
            <a:ext cx="9923487" cy="4823617"/>
          </a:xfrm>
        </p:spPr>
        <p:txBody>
          <a:bodyPr>
            <a:noAutofit/>
          </a:bodyPr>
          <a:lstStyle/>
          <a:p>
            <a:pPr marL="457200" indent="-457200">
              <a:lnSpc>
                <a:spcPct val="100000"/>
              </a:lnSpc>
              <a:spcBef>
                <a:spcPts val="0"/>
              </a:spcBef>
              <a:spcAft>
                <a:spcPts val="600"/>
              </a:spcAft>
              <a:buFont typeface="Wingdings" panose="05000000000000000000" pitchFamily="2" charset="2"/>
              <a:buChar char="v"/>
            </a:pPr>
            <a:r>
              <a:rPr lang="en-US" sz="2400" spc="28" dirty="0">
                <a:latin typeface="Calibri" panose="020F0502020204030204" pitchFamily="34" charset="0"/>
                <a:ea typeface="Raleway"/>
                <a:cs typeface="Calibri" panose="020F0502020204030204" pitchFamily="34" charset="0"/>
                <a:sym typeface="Raleway"/>
              </a:rPr>
              <a:t>Source Systems Map</a:t>
            </a:r>
          </a:p>
          <a:p>
            <a:pPr marL="457200" indent="-457200">
              <a:lnSpc>
                <a:spcPct val="100000"/>
              </a:lnSpc>
              <a:spcBef>
                <a:spcPts val="0"/>
              </a:spcBef>
              <a:spcAft>
                <a:spcPts val="600"/>
              </a:spcAft>
              <a:buFont typeface="Wingdings" panose="05000000000000000000" pitchFamily="2" charset="2"/>
              <a:buChar char="v"/>
            </a:pPr>
            <a:r>
              <a:rPr lang="en-US" sz="2400" dirty="0">
                <a:latin typeface="Calibri" panose="020F0502020204030204" pitchFamily="34" charset="0"/>
                <a:cs typeface="Calibri" panose="020F0502020204030204" pitchFamily="34" charset="0"/>
              </a:rPr>
              <a:t>Extract, Transform, Load (ETL) Process</a:t>
            </a:r>
            <a:endParaRPr lang="en-US" sz="2400" spc="28" dirty="0">
              <a:latin typeface="Calibri" panose="020F0502020204030204" pitchFamily="34" charset="0"/>
              <a:ea typeface="Raleway"/>
              <a:cs typeface="Calibri" panose="020F0502020204030204" pitchFamily="34" charset="0"/>
              <a:sym typeface="Raleway"/>
            </a:endParaRPr>
          </a:p>
          <a:p>
            <a:pPr marL="457200" indent="-457200">
              <a:lnSpc>
                <a:spcPct val="100000"/>
              </a:lnSpc>
              <a:spcBef>
                <a:spcPts val="0"/>
              </a:spcBef>
              <a:spcAft>
                <a:spcPts val="600"/>
              </a:spcAft>
              <a:buFont typeface="Wingdings" panose="05000000000000000000" pitchFamily="2" charset="2"/>
              <a:buChar char="v"/>
            </a:pPr>
            <a:r>
              <a:rPr lang="en-US" sz="2400" spc="28" dirty="0">
                <a:latin typeface="Calibri" panose="020F0502020204030204" pitchFamily="34" charset="0"/>
                <a:ea typeface="Raleway"/>
                <a:cs typeface="Calibri" panose="020F0502020204030204" pitchFamily="34" charset="0"/>
                <a:sym typeface="Raleway"/>
              </a:rPr>
              <a:t>Data Model (Star Schema)</a:t>
            </a:r>
          </a:p>
          <a:p>
            <a:pPr marL="457200" indent="-457200">
              <a:lnSpc>
                <a:spcPct val="100000"/>
              </a:lnSpc>
              <a:spcBef>
                <a:spcPts val="0"/>
              </a:spcBef>
              <a:spcAft>
                <a:spcPts val="600"/>
              </a:spcAft>
              <a:buFont typeface="Wingdings" panose="05000000000000000000" pitchFamily="2" charset="2"/>
              <a:buChar char="v"/>
            </a:pPr>
            <a:r>
              <a:rPr lang="en-US" sz="2400" spc="28" dirty="0">
                <a:latin typeface="Calibri" panose="020F0502020204030204" pitchFamily="34" charset="0"/>
                <a:ea typeface="Raleway"/>
                <a:cs typeface="Calibri" panose="020F0502020204030204" pitchFamily="34" charset="0"/>
                <a:sym typeface="Raleway"/>
              </a:rPr>
              <a:t>Data Governance &amp; Quality</a:t>
            </a:r>
          </a:p>
          <a:p>
            <a:pPr marL="457200" indent="-457200">
              <a:lnSpc>
                <a:spcPct val="100000"/>
              </a:lnSpc>
              <a:spcBef>
                <a:spcPts val="0"/>
              </a:spcBef>
              <a:spcAft>
                <a:spcPts val="600"/>
              </a:spcAft>
              <a:buFont typeface="Wingdings" panose="05000000000000000000" pitchFamily="2" charset="2"/>
              <a:buChar char="v"/>
            </a:pPr>
            <a:r>
              <a:rPr lang="en-US" sz="2400" spc="28" dirty="0">
                <a:latin typeface="Calibri" panose="020F0502020204030204" pitchFamily="34" charset="0"/>
                <a:ea typeface="Raleway"/>
                <a:cs typeface="Calibri" panose="020F0502020204030204" pitchFamily="34" charset="0"/>
                <a:sym typeface="Raleway"/>
              </a:rPr>
              <a:t>EDW Pipeline Design Visual</a:t>
            </a:r>
          </a:p>
          <a:p>
            <a:pPr marL="457200" indent="-457200">
              <a:lnSpc>
                <a:spcPct val="100000"/>
              </a:lnSpc>
              <a:spcBef>
                <a:spcPts val="0"/>
              </a:spcBef>
              <a:spcAft>
                <a:spcPts val="600"/>
              </a:spcAft>
              <a:buFont typeface="Wingdings" panose="05000000000000000000" pitchFamily="2" charset="2"/>
              <a:buChar char="v"/>
            </a:pPr>
            <a:r>
              <a:rPr lang="en-US" sz="2400" spc="28" dirty="0">
                <a:latin typeface="Calibri" panose="020F0502020204030204" pitchFamily="34" charset="0"/>
                <a:ea typeface="Raleway"/>
                <a:cs typeface="Calibri" panose="020F0502020204030204" pitchFamily="34" charset="0"/>
                <a:sym typeface="Raleway"/>
              </a:rPr>
              <a:t>Dashboard Mockup</a:t>
            </a:r>
          </a:p>
          <a:p>
            <a:pPr marL="457200" indent="-457200">
              <a:lnSpc>
                <a:spcPct val="100000"/>
              </a:lnSpc>
              <a:spcBef>
                <a:spcPts val="0"/>
              </a:spcBef>
              <a:spcAft>
                <a:spcPts val="600"/>
              </a:spcAft>
              <a:buFont typeface="Wingdings" panose="05000000000000000000" pitchFamily="2" charset="2"/>
              <a:buChar char="v"/>
            </a:pPr>
            <a:r>
              <a:rPr lang="en-US" sz="2400" spc="28" dirty="0">
                <a:latin typeface="Calibri" panose="020F0502020204030204" pitchFamily="34" charset="0"/>
                <a:ea typeface="Raleway"/>
                <a:cs typeface="Calibri" panose="020F0502020204030204" pitchFamily="34" charset="0"/>
                <a:sym typeface="Raleway"/>
              </a:rPr>
              <a:t>Summary of Operational Definitions</a:t>
            </a:r>
          </a:p>
          <a:p>
            <a:pPr marL="457200" indent="-457200">
              <a:lnSpc>
                <a:spcPct val="100000"/>
              </a:lnSpc>
              <a:spcBef>
                <a:spcPts val="0"/>
              </a:spcBef>
              <a:spcAft>
                <a:spcPts val="600"/>
              </a:spcAft>
              <a:buFont typeface="Wingdings" panose="05000000000000000000" pitchFamily="2" charset="2"/>
              <a:buChar char="v"/>
            </a:pPr>
            <a:r>
              <a:rPr lang="en-US" sz="2400" spc="28" dirty="0">
                <a:latin typeface="Calibri" panose="020F0502020204030204" pitchFamily="34" charset="0"/>
                <a:ea typeface="Raleway"/>
                <a:cs typeface="Calibri" panose="020F0502020204030204" pitchFamily="34" charset="0"/>
                <a:sym typeface="Raleway"/>
              </a:rPr>
              <a:t>Participation Statement</a:t>
            </a:r>
          </a:p>
          <a:p>
            <a:pPr marL="457200" indent="-406400">
              <a:lnSpc>
                <a:spcPct val="100000"/>
              </a:lnSpc>
              <a:spcBef>
                <a:spcPts val="0"/>
              </a:spcBef>
              <a:spcAft>
                <a:spcPts val="600"/>
              </a:spcAft>
              <a:buFont typeface="Wingdings" panose="05000000000000000000" pitchFamily="2" charset="2"/>
              <a:buChar char="v"/>
            </a:pPr>
            <a:r>
              <a:rPr lang="en-US" sz="2400" spc="28" dirty="0">
                <a:latin typeface="Calibri" panose="020F0502020204030204" pitchFamily="34" charset="0"/>
                <a:ea typeface="Raleway"/>
                <a:cs typeface="Calibri" panose="020F0502020204030204" pitchFamily="34" charset="0"/>
                <a:sym typeface="Raleway"/>
              </a:rPr>
              <a:t>Generative AI Attestation</a:t>
            </a:r>
          </a:p>
          <a:p>
            <a:pPr marL="457200" indent="-406400">
              <a:lnSpc>
                <a:spcPct val="100000"/>
              </a:lnSpc>
              <a:spcBef>
                <a:spcPts val="0"/>
              </a:spcBef>
              <a:spcAft>
                <a:spcPts val="600"/>
              </a:spcAft>
              <a:buFont typeface="Wingdings" panose="05000000000000000000" pitchFamily="2" charset="2"/>
              <a:buChar char="v"/>
            </a:pPr>
            <a:r>
              <a:rPr lang="en-US" sz="2400" spc="28" dirty="0">
                <a:latin typeface="Calibri" panose="020F0502020204030204" pitchFamily="34" charset="0"/>
                <a:ea typeface="Raleway"/>
                <a:cs typeface="Calibri" panose="020F0502020204030204" pitchFamily="34" charset="0"/>
                <a:sym typeface="Raleway"/>
              </a:rPr>
              <a:t>References</a:t>
            </a:r>
          </a:p>
          <a:p>
            <a:pPr>
              <a:spcBef>
                <a:spcPts val="0"/>
              </a:spcBef>
            </a:pPr>
            <a:endParaRPr lang="ja-JP" altLang="en-US" sz="20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333B78B5-2EB9-7898-214B-DACA4EEB0558}"/>
              </a:ext>
            </a:extLst>
          </p:cNvPr>
          <p:cNvSpPr>
            <a:spLocks noGrp="1"/>
          </p:cNvSpPr>
          <p:nvPr>
            <p:ph type="title"/>
          </p:nvPr>
        </p:nvSpPr>
        <p:spPr>
          <a:xfrm>
            <a:off x="554199" y="210247"/>
            <a:ext cx="10523531" cy="583800"/>
          </a:xfrm>
        </p:spPr>
        <p:txBody>
          <a:bodyPr/>
          <a:lstStyle/>
          <a:p>
            <a:r>
              <a:rPr lang="en-US" sz="4000" dirty="0">
                <a:latin typeface="Calibri" panose="020F0502020204030204" pitchFamily="34" charset="0"/>
                <a:cs typeface="Calibri" panose="020F0502020204030204" pitchFamily="34" charset="0"/>
              </a:rPr>
              <a:t>Overview</a:t>
            </a:r>
          </a:p>
        </p:txBody>
      </p:sp>
    </p:spTree>
    <p:extLst>
      <p:ext uri="{BB962C8B-B14F-4D97-AF65-F5344CB8AC3E}">
        <p14:creationId xmlns:p14="http://schemas.microsoft.com/office/powerpoint/2010/main" val="203793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F1361-0FD9-4F65-1747-EFA62E998276}"/>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3447A167-6E24-4DDD-7C8E-D2B29BDD7C1C}"/>
              </a:ext>
            </a:extLst>
          </p:cNvPr>
          <p:cNvSpPr>
            <a:spLocks noGrp="1"/>
          </p:cNvSpPr>
          <p:nvPr>
            <p:ph type="title"/>
          </p:nvPr>
        </p:nvSpPr>
        <p:spPr>
          <a:xfrm>
            <a:off x="402006" y="226595"/>
            <a:ext cx="10523531" cy="583800"/>
          </a:xfrm>
        </p:spPr>
        <p:txBody>
          <a:bodyPr/>
          <a:lstStyle/>
          <a:p>
            <a:pPr>
              <a:spcBef>
                <a:spcPts val="0"/>
              </a:spcBef>
            </a:pPr>
            <a:r>
              <a:rPr lang="en-US" sz="3200" spc="28" dirty="0">
                <a:latin typeface="Calibri" panose="020F0502020204030204" pitchFamily="34" charset="0"/>
                <a:ea typeface="Raleway"/>
                <a:cs typeface="Calibri" panose="020F0502020204030204" pitchFamily="34" charset="0"/>
                <a:sym typeface="Raleway"/>
              </a:rPr>
              <a:t>Source Systems Map</a:t>
            </a:r>
          </a:p>
        </p:txBody>
      </p:sp>
      <p:sp>
        <p:nvSpPr>
          <p:cNvPr id="15" name="Text Placeholder 14">
            <a:extLst>
              <a:ext uri="{FF2B5EF4-FFF2-40B4-BE49-F238E27FC236}">
                <a16:creationId xmlns:a16="http://schemas.microsoft.com/office/drawing/2014/main" id="{945B6D6B-9C28-4563-8D1C-F8E08BB9C1F0}"/>
              </a:ext>
            </a:extLst>
          </p:cNvPr>
          <p:cNvSpPr>
            <a:spLocks noGrp="1"/>
          </p:cNvSpPr>
          <p:nvPr>
            <p:ph type="body" idx="1"/>
          </p:nvPr>
        </p:nvSpPr>
        <p:spPr>
          <a:xfrm>
            <a:off x="3447248" y="1201468"/>
            <a:ext cx="4433046" cy="367492"/>
          </a:xfrm>
        </p:spPr>
        <p:txBody>
          <a:bodyPr>
            <a:noAutofit/>
          </a:bodyPr>
          <a:lstStyle/>
          <a:p>
            <a:pPr algn="ctr">
              <a:lnSpc>
                <a:spcPct val="100000"/>
              </a:lnSpc>
              <a:spcBef>
                <a:spcPts val="0"/>
              </a:spcBef>
            </a:pPr>
            <a:r>
              <a:rPr lang="en-US" sz="2400" cap="none" dirty="0">
                <a:latin typeface="Calibri" panose="020F0502020204030204" pitchFamily="34" charset="0"/>
                <a:cs typeface="Calibri" panose="020F0502020204030204" pitchFamily="34" charset="0"/>
              </a:rPr>
              <a:t>Wellness Watch EDW</a:t>
            </a:r>
          </a:p>
        </p:txBody>
      </p:sp>
      <p:graphicFrame>
        <p:nvGraphicFramePr>
          <p:cNvPr id="5" name="Table 4">
            <a:extLst>
              <a:ext uri="{FF2B5EF4-FFF2-40B4-BE49-F238E27FC236}">
                <a16:creationId xmlns:a16="http://schemas.microsoft.com/office/drawing/2014/main" id="{532C6458-7BB8-4B91-8F0A-B68E330024BD}"/>
              </a:ext>
            </a:extLst>
          </p:cNvPr>
          <p:cNvGraphicFramePr>
            <a:graphicFrameLocks noGrp="1"/>
          </p:cNvGraphicFramePr>
          <p:nvPr>
            <p:extLst>
              <p:ext uri="{D42A27DB-BD31-4B8C-83A1-F6EECF244321}">
                <p14:modId xmlns:p14="http://schemas.microsoft.com/office/powerpoint/2010/main" val="3427173117"/>
              </p:ext>
            </p:extLst>
          </p:nvPr>
        </p:nvGraphicFramePr>
        <p:xfrm>
          <a:off x="698090" y="1960033"/>
          <a:ext cx="10795820" cy="3965822"/>
        </p:xfrm>
        <a:graphic>
          <a:graphicData uri="http://schemas.openxmlformats.org/drawingml/2006/table">
            <a:tbl>
              <a:tblPr firstRow="1" bandRow="1">
                <a:tableStyleId>{00A15C55-8517-42AA-B614-E9B94910E393}</a:tableStyleId>
              </a:tblPr>
              <a:tblGrid>
                <a:gridCol w="1897626">
                  <a:extLst>
                    <a:ext uri="{9D8B030D-6E8A-4147-A177-3AD203B41FA5}">
                      <a16:colId xmlns:a16="http://schemas.microsoft.com/office/drawing/2014/main" val="1644858432"/>
                    </a:ext>
                  </a:extLst>
                </a:gridCol>
                <a:gridCol w="2064774">
                  <a:extLst>
                    <a:ext uri="{9D8B030D-6E8A-4147-A177-3AD203B41FA5}">
                      <a16:colId xmlns:a16="http://schemas.microsoft.com/office/drawing/2014/main" val="2485725927"/>
                    </a:ext>
                  </a:extLst>
                </a:gridCol>
                <a:gridCol w="2515092">
                  <a:extLst>
                    <a:ext uri="{9D8B030D-6E8A-4147-A177-3AD203B41FA5}">
                      <a16:colId xmlns:a16="http://schemas.microsoft.com/office/drawing/2014/main" val="2187836520"/>
                    </a:ext>
                  </a:extLst>
                </a:gridCol>
                <a:gridCol w="2159164">
                  <a:extLst>
                    <a:ext uri="{9D8B030D-6E8A-4147-A177-3AD203B41FA5}">
                      <a16:colId xmlns:a16="http://schemas.microsoft.com/office/drawing/2014/main" val="817130349"/>
                    </a:ext>
                  </a:extLst>
                </a:gridCol>
                <a:gridCol w="2159164">
                  <a:extLst>
                    <a:ext uri="{9D8B030D-6E8A-4147-A177-3AD203B41FA5}">
                      <a16:colId xmlns:a16="http://schemas.microsoft.com/office/drawing/2014/main" val="2370704989"/>
                    </a:ext>
                  </a:extLst>
                </a:gridCol>
              </a:tblGrid>
              <a:tr h="441897">
                <a:tc>
                  <a:txBody>
                    <a:bodyPr/>
                    <a:lstStyle/>
                    <a:p>
                      <a:r>
                        <a:rPr lang="en-US" sz="1400" dirty="0">
                          <a:latin typeface="Calibri" panose="020F0502020204030204" pitchFamily="34" charset="0"/>
                          <a:cs typeface="Calibri" panose="020F0502020204030204" pitchFamily="34" charset="0"/>
                        </a:rPr>
                        <a:t>Source System</a:t>
                      </a:r>
                    </a:p>
                  </a:txBody>
                  <a:tcPr/>
                </a:tc>
                <a:tc>
                  <a:txBody>
                    <a:bodyPr/>
                    <a:lstStyle/>
                    <a:p>
                      <a:r>
                        <a:rPr lang="en-US" sz="1400" dirty="0">
                          <a:latin typeface="Calibri" panose="020F0502020204030204" pitchFamily="34" charset="0"/>
                          <a:cs typeface="Calibri" panose="020F0502020204030204" pitchFamily="34" charset="0"/>
                        </a:rPr>
                        <a:t>Data Type</a:t>
                      </a:r>
                    </a:p>
                  </a:txBody>
                  <a:tcPr/>
                </a:tc>
                <a:tc>
                  <a:txBody>
                    <a:bodyPr/>
                    <a:lstStyle/>
                    <a:p>
                      <a:r>
                        <a:rPr lang="en-US" sz="1400" dirty="0">
                          <a:latin typeface="Calibri" panose="020F0502020204030204" pitchFamily="34" charset="0"/>
                          <a:cs typeface="Calibri" panose="020F0502020204030204" pitchFamily="34" charset="0"/>
                        </a:rPr>
                        <a:t>Example Data</a:t>
                      </a:r>
                    </a:p>
                  </a:txBody>
                  <a:tcPr/>
                </a:tc>
                <a:tc>
                  <a:txBody>
                    <a:bodyPr/>
                    <a:lstStyle/>
                    <a:p>
                      <a:r>
                        <a:rPr lang="en-US" sz="1400" dirty="0">
                          <a:latin typeface="Calibri" panose="020F0502020204030204" pitchFamily="34" charset="0"/>
                          <a:cs typeface="Calibri" panose="020F0502020204030204" pitchFamily="34" charset="0"/>
                        </a:rPr>
                        <a:t>Refresh Frequency</a:t>
                      </a:r>
                    </a:p>
                  </a:txBody>
                  <a:tcPr/>
                </a:tc>
                <a:tc>
                  <a:txBody>
                    <a:bodyPr/>
                    <a:lstStyle/>
                    <a:p>
                      <a:r>
                        <a:rPr lang="en-US" sz="1400" dirty="0">
                          <a:latin typeface="Calibri" panose="020F0502020204030204" pitchFamily="34" charset="0"/>
                          <a:cs typeface="Calibri" panose="020F0502020204030204" pitchFamily="34" charset="0"/>
                        </a:rPr>
                        <a:t>Owner/Governing Body</a:t>
                      </a:r>
                    </a:p>
                  </a:txBody>
                  <a:tcPr/>
                </a:tc>
                <a:extLst>
                  <a:ext uri="{0D108BD9-81ED-4DB2-BD59-A6C34878D82A}">
                    <a16:rowId xmlns:a16="http://schemas.microsoft.com/office/drawing/2014/main" val="3426145561"/>
                  </a:ext>
                </a:extLst>
              </a:tr>
              <a:tr h="975451">
                <a:tc>
                  <a:txBody>
                    <a:bodyPr/>
                    <a:lstStyle/>
                    <a:p>
                      <a:r>
                        <a:rPr lang="en-US" sz="1400" dirty="0">
                          <a:latin typeface="Calibri" panose="020F0502020204030204" pitchFamily="34" charset="0"/>
                          <a:cs typeface="Calibri" panose="020F0502020204030204" pitchFamily="34" charset="0"/>
                        </a:rPr>
                        <a:t>Health Clinic EHRs</a:t>
                      </a:r>
                    </a:p>
                  </a:txBody>
                  <a:tcPr anchor="ctr"/>
                </a:tc>
                <a:tc>
                  <a:txBody>
                    <a:bodyPr/>
                    <a:lstStyle/>
                    <a:p>
                      <a:r>
                        <a:rPr lang="en-US" sz="1400" dirty="0">
                          <a:latin typeface="Calibri" panose="020F0502020204030204" pitchFamily="34" charset="0"/>
                          <a:cs typeface="Calibri" panose="020F0502020204030204" pitchFamily="34" charset="0"/>
                        </a:rPr>
                        <a:t>Structured &amp; Unstructured</a:t>
                      </a:r>
                    </a:p>
                  </a:txBody>
                  <a:tcPr anchor="ctr"/>
                </a:tc>
                <a:tc>
                  <a:txBody>
                    <a:bodyPr/>
                    <a:lstStyle/>
                    <a:p>
                      <a:r>
                        <a:rPr lang="en-US" sz="1400" dirty="0">
                          <a:latin typeface="Calibri" panose="020F0502020204030204" pitchFamily="34" charset="0"/>
                          <a:cs typeface="Calibri" panose="020F0502020204030204" pitchFamily="34" charset="0"/>
                        </a:rPr>
                        <a:t>Vital Signs, Patient Demographics, BMIs, Provider Notes, Images</a:t>
                      </a:r>
                    </a:p>
                  </a:txBody>
                  <a:tcPr anchor="ctr"/>
                </a:tc>
                <a:tc>
                  <a:txBody>
                    <a:bodyPr/>
                    <a:lstStyle/>
                    <a:p>
                      <a:r>
                        <a:rPr lang="en-US" sz="1400" dirty="0">
                          <a:latin typeface="Calibri" panose="020F0502020204030204" pitchFamily="34" charset="0"/>
                          <a:cs typeface="Calibri" panose="020F0502020204030204" pitchFamily="34" charset="0"/>
                        </a:rPr>
                        <a:t>Daily or real-time</a:t>
                      </a:r>
                    </a:p>
                  </a:txBody>
                  <a:tcPr anchor="ctr"/>
                </a:tc>
                <a:tc>
                  <a:txBody>
                    <a:bodyPr/>
                    <a:lstStyle/>
                    <a:p>
                      <a:r>
                        <a:rPr lang="en-US" sz="1400" dirty="0">
                          <a:latin typeface="Calibri" panose="020F0502020204030204" pitchFamily="34" charset="0"/>
                          <a:cs typeface="Calibri" panose="020F0502020204030204" pitchFamily="34" charset="0"/>
                        </a:rPr>
                        <a:t>Healthcare System, Providers/ONC, CMS</a:t>
                      </a:r>
                    </a:p>
                  </a:txBody>
                  <a:tcPr anchor="ctr"/>
                </a:tc>
                <a:extLst>
                  <a:ext uri="{0D108BD9-81ED-4DB2-BD59-A6C34878D82A}">
                    <a16:rowId xmlns:a16="http://schemas.microsoft.com/office/drawing/2014/main" val="1476695342"/>
                  </a:ext>
                </a:extLst>
              </a:tr>
              <a:tr h="871687">
                <a:tc>
                  <a:txBody>
                    <a:bodyPr/>
                    <a:lstStyle/>
                    <a:p>
                      <a:r>
                        <a:rPr lang="en-US" sz="1400" dirty="0">
                          <a:latin typeface="Calibri" panose="020F0502020204030204" pitchFamily="34" charset="0"/>
                          <a:cs typeface="Calibri" panose="020F0502020204030204" pitchFamily="34" charset="0"/>
                        </a:rPr>
                        <a:t>Community Programs Registry</a:t>
                      </a:r>
                    </a:p>
                  </a:txBody>
                  <a:tcPr anchor="ctr"/>
                </a:tc>
                <a:tc>
                  <a:txBody>
                    <a:bodyPr/>
                    <a:lstStyle/>
                    <a:p>
                      <a:r>
                        <a:rPr lang="en-US" sz="1400" dirty="0">
                          <a:latin typeface="Calibri" panose="020F0502020204030204" pitchFamily="34" charset="0"/>
                          <a:cs typeface="Calibri" panose="020F0502020204030204" pitchFamily="34" charset="0"/>
                        </a:rPr>
                        <a:t>Structured &amp; Unstructured</a:t>
                      </a:r>
                    </a:p>
                  </a:txBody>
                  <a:tcPr anchor="ctr"/>
                </a:tc>
                <a:tc>
                  <a:txBody>
                    <a:bodyPr/>
                    <a:lstStyle/>
                    <a:p>
                      <a:r>
                        <a:rPr lang="en-US" sz="1400" dirty="0">
                          <a:latin typeface="Calibri" panose="020F0502020204030204" pitchFamily="34" charset="0"/>
                          <a:cs typeface="Calibri" panose="020F0502020204030204" pitchFamily="34" charset="0"/>
                        </a:rPr>
                        <a:t>Community Health Program Attendance, County of Program, Completion Status</a:t>
                      </a:r>
                    </a:p>
                  </a:txBody>
                  <a:tcPr anchor="ctr"/>
                </a:tc>
                <a:tc>
                  <a:txBody>
                    <a:bodyPr/>
                    <a:lstStyle/>
                    <a:p>
                      <a:r>
                        <a:rPr lang="en-US" sz="1400" dirty="0">
                          <a:latin typeface="Calibri" panose="020F0502020204030204" pitchFamily="34" charset="0"/>
                          <a:cs typeface="Calibri" panose="020F0502020204030204" pitchFamily="34" charset="0"/>
                        </a:rPr>
                        <a:t>Monthly</a:t>
                      </a:r>
                    </a:p>
                  </a:txBody>
                  <a:tcPr anchor="ctr"/>
                </a:tc>
                <a:tc>
                  <a:txBody>
                    <a:bodyPr/>
                    <a:lstStyle/>
                    <a:p>
                      <a:r>
                        <a:rPr lang="en-US" sz="1400" dirty="0">
                          <a:latin typeface="Calibri" panose="020F0502020204030204" pitchFamily="34" charset="0"/>
                          <a:cs typeface="Calibri" panose="020F0502020204030204" pitchFamily="34" charset="0"/>
                        </a:rPr>
                        <a:t>Public Health Department</a:t>
                      </a:r>
                    </a:p>
                  </a:txBody>
                  <a:tcPr anchor="ctr"/>
                </a:tc>
                <a:extLst>
                  <a:ext uri="{0D108BD9-81ED-4DB2-BD59-A6C34878D82A}">
                    <a16:rowId xmlns:a16="http://schemas.microsoft.com/office/drawing/2014/main" val="2959006509"/>
                  </a:ext>
                </a:extLst>
              </a:tr>
              <a:tr h="617445">
                <a:tc>
                  <a:txBody>
                    <a:bodyPr/>
                    <a:lstStyle/>
                    <a:p>
                      <a:r>
                        <a:rPr lang="en-US" sz="1400" dirty="0">
                          <a:latin typeface="Calibri" panose="020F0502020204030204" pitchFamily="34" charset="0"/>
                          <a:cs typeface="Calibri" panose="020F0502020204030204" pitchFamily="34" charset="0"/>
                        </a:rPr>
                        <a:t>Pharmacy Data</a:t>
                      </a:r>
                    </a:p>
                  </a:txBody>
                  <a:tcPr anchor="ctr"/>
                </a:tc>
                <a:tc>
                  <a:txBody>
                    <a:bodyPr/>
                    <a:lstStyle/>
                    <a:p>
                      <a:r>
                        <a:rPr lang="en-US" sz="1400" dirty="0">
                          <a:latin typeface="Calibri" panose="020F0502020204030204" pitchFamily="34" charset="0"/>
                          <a:cs typeface="Calibri" panose="020F0502020204030204" pitchFamily="34" charset="0"/>
                        </a:rPr>
                        <a:t>Structured</a:t>
                      </a:r>
                    </a:p>
                  </a:txBody>
                  <a:tcPr anchor="ctr"/>
                </a:tc>
                <a:tc>
                  <a:txBody>
                    <a:bodyPr/>
                    <a:lstStyle/>
                    <a:p>
                      <a:r>
                        <a:rPr lang="en-US" sz="1400" dirty="0">
                          <a:latin typeface="Calibri" panose="020F0502020204030204" pitchFamily="34" charset="0"/>
                          <a:cs typeface="Calibri" panose="020F0502020204030204" pitchFamily="34" charset="0"/>
                        </a:rPr>
                        <a:t>Adherence Rates, Medications, Conditions</a:t>
                      </a:r>
                    </a:p>
                  </a:txBody>
                  <a:tcPr anchor="ctr"/>
                </a:tc>
                <a:tc>
                  <a:txBody>
                    <a:bodyPr/>
                    <a:lstStyle/>
                    <a:p>
                      <a:r>
                        <a:rPr lang="en-US" sz="1400" dirty="0">
                          <a:latin typeface="Calibri" panose="020F0502020204030204" pitchFamily="34" charset="0"/>
                          <a:cs typeface="Calibri" panose="020F0502020204030204" pitchFamily="34" charset="0"/>
                        </a:rPr>
                        <a:t>Weekly</a:t>
                      </a:r>
                    </a:p>
                  </a:txBody>
                  <a:tcPr anchor="ctr"/>
                </a:tc>
                <a:tc>
                  <a:txBody>
                    <a:bodyPr/>
                    <a:lstStyle/>
                    <a:p>
                      <a:r>
                        <a:rPr lang="en-US" sz="1400" dirty="0">
                          <a:latin typeface="Calibri" panose="020F0502020204030204" pitchFamily="34" charset="0"/>
                          <a:cs typeface="Calibri" panose="020F0502020204030204" pitchFamily="34" charset="0"/>
                        </a:rPr>
                        <a:t>Pharmacy Network/TSBP</a:t>
                      </a:r>
                    </a:p>
                  </a:txBody>
                  <a:tcPr anchor="ctr"/>
                </a:tc>
                <a:extLst>
                  <a:ext uri="{0D108BD9-81ED-4DB2-BD59-A6C34878D82A}">
                    <a16:rowId xmlns:a16="http://schemas.microsoft.com/office/drawing/2014/main" val="4254655446"/>
                  </a:ext>
                </a:extLst>
              </a:tr>
              <a:tr h="617445">
                <a:tc>
                  <a:txBody>
                    <a:bodyPr/>
                    <a:lstStyle/>
                    <a:p>
                      <a:r>
                        <a:rPr lang="en-US" sz="1400" dirty="0">
                          <a:latin typeface="Calibri" panose="020F0502020204030204" pitchFamily="34" charset="0"/>
                          <a:cs typeface="Calibri" panose="020F0502020204030204" pitchFamily="34" charset="0"/>
                        </a:rPr>
                        <a:t>Public Health Data</a:t>
                      </a:r>
                    </a:p>
                  </a:txBody>
                  <a:tcPr anchor="ctr"/>
                </a:tc>
                <a:tc>
                  <a:txBody>
                    <a:bodyPr/>
                    <a:lstStyle/>
                    <a:p>
                      <a:r>
                        <a:rPr lang="en-US" sz="1400" dirty="0">
                          <a:latin typeface="Calibri" panose="020F0502020204030204" pitchFamily="34" charset="0"/>
                          <a:cs typeface="Calibri" panose="020F0502020204030204" pitchFamily="34" charset="0"/>
                        </a:rPr>
                        <a:t>Structured</a:t>
                      </a:r>
                    </a:p>
                  </a:txBody>
                  <a:tcPr anchor="ctr"/>
                </a:tc>
                <a:tc>
                  <a:txBody>
                    <a:bodyPr/>
                    <a:lstStyle/>
                    <a:p>
                      <a:r>
                        <a:rPr lang="en-US" sz="1400" dirty="0">
                          <a:latin typeface="Calibri" panose="020F0502020204030204" pitchFamily="34" charset="0"/>
                          <a:cs typeface="Calibri" panose="020F0502020204030204" pitchFamily="34" charset="0"/>
                        </a:rPr>
                        <a:t>Population, Obesity Rate, Flu Vaccination Rates</a:t>
                      </a:r>
                    </a:p>
                  </a:txBody>
                  <a:tcPr anchor="ctr"/>
                </a:tc>
                <a:tc>
                  <a:txBody>
                    <a:bodyPr/>
                    <a:lstStyle/>
                    <a:p>
                      <a:r>
                        <a:rPr lang="en-US" sz="1400" dirty="0">
                          <a:latin typeface="Calibri" panose="020F0502020204030204" pitchFamily="34" charset="0"/>
                          <a:cs typeface="Calibri" panose="020F0502020204030204" pitchFamily="34" charset="0"/>
                        </a:rPr>
                        <a:t>Quarterly</a:t>
                      </a:r>
                    </a:p>
                  </a:txBody>
                  <a:tcPr anchor="ctr"/>
                </a:tc>
                <a:tc>
                  <a:txBody>
                    <a:bodyPr/>
                    <a:lstStyle/>
                    <a:p>
                      <a:r>
                        <a:rPr lang="en-US" sz="1400" dirty="0">
                          <a:latin typeface="Calibri" panose="020F0502020204030204" pitchFamily="34" charset="0"/>
                          <a:cs typeface="Calibri" panose="020F0502020204030204" pitchFamily="34" charset="0"/>
                        </a:rPr>
                        <a:t>Texas DSHS</a:t>
                      </a:r>
                    </a:p>
                  </a:txBody>
                  <a:tcPr anchor="ctr"/>
                </a:tc>
                <a:extLst>
                  <a:ext uri="{0D108BD9-81ED-4DB2-BD59-A6C34878D82A}">
                    <a16:rowId xmlns:a16="http://schemas.microsoft.com/office/drawing/2014/main" val="3402970762"/>
                  </a:ext>
                </a:extLst>
              </a:tr>
              <a:tr h="441897">
                <a:tc>
                  <a:txBody>
                    <a:bodyPr/>
                    <a:lstStyle/>
                    <a:p>
                      <a:r>
                        <a:rPr lang="en-US" sz="1400" dirty="0">
                          <a:latin typeface="Calibri" panose="020F0502020204030204" pitchFamily="34" charset="0"/>
                          <a:cs typeface="Calibri" panose="020F0502020204030204" pitchFamily="34" charset="0"/>
                        </a:rPr>
                        <a:t>SDOH Data</a:t>
                      </a:r>
                    </a:p>
                  </a:txBody>
                  <a:tcPr anchor="ctr"/>
                </a:tc>
                <a:tc>
                  <a:txBody>
                    <a:bodyPr/>
                    <a:lstStyle/>
                    <a:p>
                      <a:r>
                        <a:rPr lang="en-US" sz="1400" dirty="0">
                          <a:latin typeface="Calibri" panose="020F0502020204030204" pitchFamily="34" charset="0"/>
                          <a:cs typeface="Calibri" panose="020F0502020204030204" pitchFamily="34" charset="0"/>
                        </a:rPr>
                        <a:t>Structured</a:t>
                      </a:r>
                    </a:p>
                  </a:txBody>
                  <a:tcPr anchor="ctr"/>
                </a:tc>
                <a:tc>
                  <a:txBody>
                    <a:bodyPr/>
                    <a:lstStyle/>
                    <a:p>
                      <a:r>
                        <a:rPr lang="en-US" sz="1400" dirty="0">
                          <a:latin typeface="Calibri" panose="020F0502020204030204" pitchFamily="34" charset="0"/>
                          <a:cs typeface="Calibri" panose="020F0502020204030204" pitchFamily="34" charset="0"/>
                        </a:rPr>
                        <a:t>Incomes, Education, Rurality</a:t>
                      </a:r>
                    </a:p>
                  </a:txBody>
                  <a:tcPr anchor="ctr"/>
                </a:tc>
                <a:tc>
                  <a:txBody>
                    <a:bodyPr/>
                    <a:lstStyle/>
                    <a:p>
                      <a:r>
                        <a:rPr lang="en-US" sz="1400" dirty="0">
                          <a:latin typeface="Calibri" panose="020F0502020204030204" pitchFamily="34" charset="0"/>
                          <a:cs typeface="Calibri" panose="020F0502020204030204" pitchFamily="34" charset="0"/>
                        </a:rPr>
                        <a:t>Annually </a:t>
                      </a:r>
                    </a:p>
                  </a:txBody>
                  <a:tcPr anchor="ctr"/>
                </a:tc>
                <a:tc>
                  <a:txBody>
                    <a:bodyPr/>
                    <a:lstStyle/>
                    <a:p>
                      <a:r>
                        <a:rPr lang="en-US" sz="1400" dirty="0">
                          <a:latin typeface="Calibri" panose="020F0502020204030204" pitchFamily="34" charset="0"/>
                          <a:cs typeface="Calibri" panose="020F0502020204030204" pitchFamily="34" charset="0"/>
                        </a:rPr>
                        <a:t>U.S. Census Bureau</a:t>
                      </a:r>
                    </a:p>
                  </a:txBody>
                  <a:tcPr anchor="ctr"/>
                </a:tc>
                <a:extLst>
                  <a:ext uri="{0D108BD9-81ED-4DB2-BD59-A6C34878D82A}">
                    <a16:rowId xmlns:a16="http://schemas.microsoft.com/office/drawing/2014/main" val="698583788"/>
                  </a:ext>
                </a:extLst>
              </a:tr>
            </a:tbl>
          </a:graphicData>
        </a:graphic>
      </p:graphicFrame>
    </p:spTree>
    <p:extLst>
      <p:ext uri="{BB962C8B-B14F-4D97-AF65-F5344CB8AC3E}">
        <p14:creationId xmlns:p14="http://schemas.microsoft.com/office/powerpoint/2010/main" val="2995362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D91FA-DAC0-F16E-0322-996005C52F38}"/>
            </a:ext>
          </a:extLst>
        </p:cNvPr>
        <p:cNvGrpSpPr/>
        <p:nvPr/>
      </p:nvGrpSpPr>
      <p:grpSpPr>
        <a:xfrm>
          <a:off x="0" y="0"/>
          <a:ext cx="0" cy="0"/>
          <a:chOff x="0" y="0"/>
          <a:chExt cx="0" cy="0"/>
        </a:xfrm>
      </p:grpSpPr>
      <p:pic>
        <p:nvPicPr>
          <p:cNvPr id="8" name="Picture Placeholder 25" descr="A picture containing cable, connector, red">
            <a:extLst>
              <a:ext uri="{FF2B5EF4-FFF2-40B4-BE49-F238E27FC236}">
                <a16:creationId xmlns:a16="http://schemas.microsoft.com/office/drawing/2014/main" id="{BEADF495-7D56-AE24-811C-0022F64C6910}"/>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chemeClr val="bg1"/>
          </a:solidFill>
        </p:spPr>
      </p:pic>
      <p:pic>
        <p:nvPicPr>
          <p:cNvPr id="9" name="Picture 8">
            <a:extLst>
              <a:ext uri="{FF2B5EF4-FFF2-40B4-BE49-F238E27FC236}">
                <a16:creationId xmlns:a16="http://schemas.microsoft.com/office/drawing/2014/main" id="{361A8F4C-5F6D-3DC1-EC9A-05EEE0BFB801}"/>
              </a:ext>
              <a:ext uri="{C183D7F6-B498-43B3-948B-1728B52AA6E4}">
                <adec:decorative xmlns:adec="http://schemas.microsoft.com/office/drawing/2017/decorative" val="1"/>
              </a:ext>
            </a:extLst>
          </p:cNvPr>
          <p:cNvPicPr>
            <a:picLocks noChangeAspect="1"/>
          </p:cNvPicPr>
          <p:nvPr/>
        </p:nvPicPr>
        <p:blipFill rotWithShape="1">
          <a:blip r:embed="rId4" cstate="screen">
            <a:alphaModFix amt="10000"/>
            <a:extLst>
              <a:ext uri="{28A0092B-C50C-407E-A947-70E740481C1C}">
                <a14:useLocalDpi xmlns:a14="http://schemas.microsoft.com/office/drawing/2010/main"/>
              </a:ext>
            </a:extLst>
          </a:blip>
          <a:srcRect r="-5"/>
          <a:stretch/>
        </p:blipFill>
        <p:spPr>
          <a:xfrm>
            <a:off x="1260389" y="1253967"/>
            <a:ext cx="10931611" cy="5604033"/>
          </a:xfrm>
          <a:prstGeom prst="rect">
            <a:avLst/>
          </a:prstGeom>
          <a:solidFill>
            <a:schemeClr val="tx1"/>
          </a:solidFill>
        </p:spPr>
      </p:pic>
      <p:sp>
        <p:nvSpPr>
          <p:cNvPr id="10" name="Right Triangle 9">
            <a:extLst>
              <a:ext uri="{FF2B5EF4-FFF2-40B4-BE49-F238E27FC236}">
                <a16:creationId xmlns:a16="http://schemas.microsoft.com/office/drawing/2014/main" id="{14351333-1457-956F-9622-76A0E497D909}"/>
              </a:ext>
              <a:ext uri="{C183D7F6-B498-43B3-948B-1728B52AA6E4}">
                <adec:decorative xmlns:adec="http://schemas.microsoft.com/office/drawing/2017/decorative" val="1"/>
              </a:ext>
            </a:extLst>
          </p:cNvPr>
          <p:cNvSpPr/>
          <p:nvPr/>
        </p:nvSpPr>
        <p:spPr>
          <a:xfrm>
            <a:off x="4404360" y="6070600"/>
            <a:ext cx="848217" cy="7874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ight Triangle 12">
            <a:extLst>
              <a:ext uri="{FF2B5EF4-FFF2-40B4-BE49-F238E27FC236}">
                <a16:creationId xmlns:a16="http://schemas.microsoft.com/office/drawing/2014/main" id="{272BDF64-0D8D-FF2E-ACB8-F65ED63DDB51}"/>
              </a:ext>
              <a:ext uri="{C183D7F6-B498-43B3-948B-1728B52AA6E4}">
                <adec:decorative xmlns:adec="http://schemas.microsoft.com/office/drawing/2017/decorative" val="1"/>
              </a:ext>
            </a:extLst>
          </p:cNvPr>
          <p:cNvSpPr/>
          <p:nvPr/>
        </p:nvSpPr>
        <p:spPr>
          <a:xfrm rot="10800000">
            <a:off x="11361737" y="1896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4" name="Straight Connector 13">
            <a:extLst>
              <a:ext uri="{FF2B5EF4-FFF2-40B4-BE49-F238E27FC236}">
                <a16:creationId xmlns:a16="http://schemas.microsoft.com/office/drawing/2014/main" id="{8CB3D927-7E89-3DD6-9BE1-656C475BE14E}"/>
              </a:ext>
              <a:ext uri="{C183D7F6-B498-43B3-948B-1728B52AA6E4}">
                <adec:decorative xmlns:adec="http://schemas.microsoft.com/office/drawing/2017/decorative" val="1"/>
              </a:ext>
            </a:extLst>
          </p:cNvPr>
          <p:cNvCxnSpPr>
            <a:cxnSpLocks/>
          </p:cNvCxnSpPr>
          <p:nvPr/>
        </p:nvCxnSpPr>
        <p:spPr>
          <a:xfrm>
            <a:off x="4465264" y="5380271"/>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C6B14C-023F-AE37-46E7-CD6EBF4CD88D}"/>
              </a:ext>
              <a:ext uri="{C183D7F6-B498-43B3-948B-1728B52AA6E4}">
                <adec:decorative xmlns:adec="http://schemas.microsoft.com/office/drawing/2017/decorative" val="1"/>
              </a:ext>
            </a:extLst>
          </p:cNvPr>
          <p:cNvCxnSpPr>
            <a:cxnSpLocks/>
          </p:cNvCxnSpPr>
          <p:nvPr/>
        </p:nvCxnSpPr>
        <p:spPr>
          <a:xfrm>
            <a:off x="10796401" y="1874737"/>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Content Placeholder 17">
            <a:extLst>
              <a:ext uri="{FF2B5EF4-FFF2-40B4-BE49-F238E27FC236}">
                <a16:creationId xmlns:a16="http://schemas.microsoft.com/office/drawing/2014/main" id="{1495DFB3-D2E5-6168-88E9-B48E9B638A41}"/>
              </a:ext>
            </a:extLst>
          </p:cNvPr>
          <p:cNvSpPr>
            <a:spLocks noGrp="1"/>
          </p:cNvSpPr>
          <p:nvPr>
            <p:ph idx="4294967295"/>
          </p:nvPr>
        </p:nvSpPr>
        <p:spPr>
          <a:xfrm>
            <a:off x="1639290" y="1553335"/>
            <a:ext cx="9722446" cy="4655736"/>
          </a:xfrm>
        </p:spPr>
        <p:txBody>
          <a:bodyPr>
            <a:noAutofit/>
          </a:bodyPr>
          <a:lstStyle/>
          <a:p>
            <a:pPr marL="0" indent="0">
              <a:lnSpc>
                <a:spcPct val="100000"/>
              </a:lnSpc>
              <a:spcBef>
                <a:spcPts val="300"/>
              </a:spcBef>
              <a:buNone/>
            </a:pPr>
            <a:r>
              <a:rPr lang="en-US" sz="3200" b="1" dirty="0">
                <a:latin typeface="Calibri" panose="020F0502020204030204" pitchFamily="34" charset="0"/>
                <a:cs typeface="Calibri" panose="020F0502020204030204" pitchFamily="34" charset="0"/>
              </a:rPr>
              <a:t>Extract</a:t>
            </a:r>
            <a:r>
              <a:rPr lang="en-US" sz="3200" b="1" dirty="0">
                <a:latin typeface="Calibri" panose="020F0502020204030204" pitchFamily="34" charset="0"/>
                <a:cs typeface="Calibri" panose="020F0502020204030204" pitchFamily="34" charset="0"/>
                <a:sym typeface="Wingdings" pitchFamily="2" charset="2"/>
              </a:rPr>
              <a:t> (Getting the Data)</a:t>
            </a:r>
          </a:p>
          <a:p>
            <a:pPr marL="0" indent="0">
              <a:lnSpc>
                <a:spcPct val="100000"/>
              </a:lnSpc>
              <a:spcBef>
                <a:spcPts val="300"/>
              </a:spcBef>
              <a:buNone/>
            </a:pPr>
            <a:endParaRPr lang="en-US" altLang="ja-JP" sz="2400" b="1" dirty="0">
              <a:latin typeface="Calibri" panose="020F0502020204030204" pitchFamily="34" charset="0"/>
              <a:cs typeface="Calibri" panose="020F0502020204030204" pitchFamily="34" charset="0"/>
            </a:endParaRPr>
          </a:p>
          <a:p>
            <a:pPr>
              <a:lnSpc>
                <a:spcPct val="100000"/>
              </a:lnSpc>
              <a:spcBef>
                <a:spcPts val="300"/>
              </a:spcBef>
              <a:spcAft>
                <a:spcPts val="1200"/>
              </a:spcAft>
              <a:buFont typeface="Wingdings" pitchFamily="2" charset="2"/>
              <a:buChar char="v"/>
            </a:pPr>
            <a:r>
              <a:rPr lang="en-US" altLang="ja-JP" sz="2400" b="1" dirty="0">
                <a:latin typeface="Calibri" panose="020F0502020204030204" pitchFamily="34" charset="0"/>
                <a:cs typeface="Calibri" panose="020F0502020204030204" pitchFamily="34" charset="0"/>
              </a:rPr>
              <a:t>EHR Data: </a:t>
            </a:r>
            <a:r>
              <a:rPr lang="en-US" altLang="ja-JP" sz="2400" dirty="0">
                <a:latin typeface="Calibri" panose="020F0502020204030204" pitchFamily="34" charset="0"/>
                <a:cs typeface="Calibri" panose="020F0502020204030204" pitchFamily="34" charset="0"/>
              </a:rPr>
              <a:t>Pulled directly from the EHR platform report system</a:t>
            </a:r>
          </a:p>
          <a:p>
            <a:pPr>
              <a:lnSpc>
                <a:spcPct val="100000"/>
              </a:lnSpc>
              <a:spcBef>
                <a:spcPts val="300"/>
              </a:spcBef>
              <a:spcAft>
                <a:spcPts val="1200"/>
              </a:spcAft>
              <a:buFont typeface="Wingdings" pitchFamily="2" charset="2"/>
              <a:buChar char="v"/>
            </a:pPr>
            <a:r>
              <a:rPr lang="en-US" altLang="ja-JP" sz="2400" b="1" dirty="0">
                <a:latin typeface="Calibri" panose="020F0502020204030204" pitchFamily="34" charset="0"/>
                <a:cs typeface="Calibri" panose="020F0502020204030204" pitchFamily="34" charset="0"/>
              </a:rPr>
              <a:t>Pharmacy Data:</a:t>
            </a:r>
            <a:r>
              <a:rPr lang="en-US" altLang="ja-JP" sz="2400" dirty="0">
                <a:latin typeface="Calibri" panose="020F0502020204030204" pitchFamily="34" charset="0"/>
                <a:cs typeface="Calibri" panose="020F0502020204030204" pitchFamily="34" charset="0"/>
              </a:rPr>
              <a:t> Obtaining data from pharmacy claims, directly from pharmacy, or from TSBP prescription drug monitoring database</a:t>
            </a:r>
          </a:p>
          <a:p>
            <a:pPr>
              <a:lnSpc>
                <a:spcPct val="100000"/>
              </a:lnSpc>
              <a:spcBef>
                <a:spcPts val="300"/>
              </a:spcBef>
              <a:spcAft>
                <a:spcPts val="1200"/>
              </a:spcAft>
              <a:buFont typeface="Wingdings" pitchFamily="2" charset="2"/>
              <a:buChar char="v"/>
            </a:pPr>
            <a:r>
              <a:rPr lang="en-US" altLang="ja-JP" sz="2400" b="1" dirty="0">
                <a:latin typeface="Calibri" panose="020F0502020204030204" pitchFamily="34" charset="0"/>
                <a:cs typeface="Calibri" panose="020F0502020204030204" pitchFamily="34" charset="0"/>
              </a:rPr>
              <a:t>Community Programs: </a:t>
            </a:r>
            <a:r>
              <a:rPr lang="en-US" altLang="ja-JP" sz="2400" dirty="0">
                <a:latin typeface="Calibri" panose="020F0502020204030204" pitchFamily="34" charset="0"/>
                <a:cs typeface="Calibri" panose="020F0502020204030204" pitchFamily="34" charset="0"/>
              </a:rPr>
              <a:t>Spreadsheet data provided by county health departments</a:t>
            </a:r>
          </a:p>
          <a:p>
            <a:pPr>
              <a:lnSpc>
                <a:spcPct val="100000"/>
              </a:lnSpc>
              <a:spcBef>
                <a:spcPts val="300"/>
              </a:spcBef>
              <a:spcAft>
                <a:spcPts val="1200"/>
              </a:spcAft>
              <a:buFont typeface="Wingdings" pitchFamily="2" charset="2"/>
              <a:buChar char="v"/>
            </a:pPr>
            <a:r>
              <a:rPr lang="en-US" altLang="ja-JP" sz="2400" b="1" dirty="0">
                <a:latin typeface="Calibri" panose="020F0502020204030204" pitchFamily="34" charset="0"/>
                <a:cs typeface="Calibri" panose="020F0502020204030204" pitchFamily="34" charset="0"/>
              </a:rPr>
              <a:t>Public Health and SDOH Data: </a:t>
            </a:r>
            <a:r>
              <a:rPr lang="en-US" altLang="ja-JP" sz="2400" dirty="0">
                <a:latin typeface="Calibri" panose="020F0502020204030204" pitchFamily="34" charset="0"/>
                <a:cs typeface="Calibri" panose="020F0502020204030204" pitchFamily="34" charset="0"/>
              </a:rPr>
              <a:t>Downloaded from public health databases or state health report</a:t>
            </a:r>
            <a:endParaRPr lang="ja-JP" altLang="en-US" sz="2400" dirty="0">
              <a:latin typeface="Calibri" panose="020F0502020204030204" pitchFamily="34" charset="0"/>
              <a:cs typeface="Calibri" panose="020F0502020204030204" pitchFamily="34" charset="0"/>
            </a:endParaRPr>
          </a:p>
        </p:txBody>
      </p:sp>
      <p:sp>
        <p:nvSpPr>
          <p:cNvPr id="11" name="Title 10">
            <a:extLst>
              <a:ext uri="{FF2B5EF4-FFF2-40B4-BE49-F238E27FC236}">
                <a16:creationId xmlns:a16="http://schemas.microsoft.com/office/drawing/2014/main" id="{6F2CFA54-DB30-0497-FBE3-54F961FEB614}"/>
              </a:ext>
            </a:extLst>
          </p:cNvPr>
          <p:cNvSpPr>
            <a:spLocks noGrp="1"/>
          </p:cNvSpPr>
          <p:nvPr>
            <p:ph type="title"/>
          </p:nvPr>
        </p:nvSpPr>
        <p:spPr>
          <a:xfrm>
            <a:off x="591777" y="335084"/>
            <a:ext cx="10769959" cy="583800"/>
          </a:xfrm>
        </p:spPr>
        <p:txBody>
          <a:bodyPr/>
          <a:lstStyle/>
          <a:p>
            <a:r>
              <a:rPr lang="en-US" sz="3200" dirty="0">
                <a:latin typeface="Calibri" panose="020F0502020204030204" pitchFamily="34" charset="0"/>
                <a:cs typeface="Calibri" panose="020F0502020204030204" pitchFamily="34" charset="0"/>
              </a:rPr>
              <a:t>Extract, Transform, Load (ETL) Process Overview</a:t>
            </a:r>
          </a:p>
        </p:txBody>
      </p:sp>
      <p:sp>
        <p:nvSpPr>
          <p:cNvPr id="2" name="TextBox 1">
            <a:extLst>
              <a:ext uri="{FF2B5EF4-FFF2-40B4-BE49-F238E27FC236}">
                <a16:creationId xmlns:a16="http://schemas.microsoft.com/office/drawing/2014/main" id="{B3224A84-599E-5AFC-A384-B0AC017D870D}"/>
              </a:ext>
            </a:extLst>
          </p:cNvPr>
          <p:cNvSpPr txBox="1"/>
          <p:nvPr/>
        </p:nvSpPr>
        <p:spPr>
          <a:xfrm>
            <a:off x="7586662" y="6161141"/>
            <a:ext cx="3465372" cy="369332"/>
          </a:xfrm>
          <a:prstGeom prst="rect">
            <a:avLst/>
          </a:prstGeom>
          <a:noFill/>
        </p:spPr>
        <p:txBody>
          <a:bodyPr wrap="none" rtlCol="0">
            <a:spAutoFit/>
          </a:bodyPr>
          <a:lstStyle/>
          <a:p>
            <a:r>
              <a:rPr lang="en-US" dirty="0">
                <a:solidFill>
                  <a:schemeClr val="bg1"/>
                </a:solidFill>
                <a:latin typeface="Calibri" panose="020F0502020204030204" pitchFamily="34" charset="0"/>
                <a:cs typeface="Calibri" panose="020F0502020204030204" pitchFamily="34" charset="0"/>
              </a:rPr>
              <a:t>(Stair &amp; Reynolds, 2018, Chapter 3)</a:t>
            </a:r>
          </a:p>
        </p:txBody>
      </p:sp>
    </p:spTree>
    <p:extLst>
      <p:ext uri="{BB962C8B-B14F-4D97-AF65-F5344CB8AC3E}">
        <p14:creationId xmlns:p14="http://schemas.microsoft.com/office/powerpoint/2010/main" val="1705794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78C6B-429C-96F0-A6B0-6B53030F46AC}"/>
            </a:ext>
          </a:extLst>
        </p:cNvPr>
        <p:cNvGrpSpPr/>
        <p:nvPr/>
      </p:nvGrpSpPr>
      <p:grpSpPr>
        <a:xfrm>
          <a:off x="0" y="0"/>
          <a:ext cx="0" cy="0"/>
          <a:chOff x="0" y="0"/>
          <a:chExt cx="0" cy="0"/>
        </a:xfrm>
      </p:grpSpPr>
      <p:pic>
        <p:nvPicPr>
          <p:cNvPr id="8" name="Picture Placeholder 25" descr="A picture containing cable, connector, red">
            <a:extLst>
              <a:ext uri="{FF2B5EF4-FFF2-40B4-BE49-F238E27FC236}">
                <a16:creationId xmlns:a16="http://schemas.microsoft.com/office/drawing/2014/main" id="{3CA0848F-3771-CE8C-C990-76DB420EA514}"/>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chemeClr val="bg1"/>
          </a:solidFill>
        </p:spPr>
      </p:pic>
      <p:pic>
        <p:nvPicPr>
          <p:cNvPr id="9" name="Picture 8">
            <a:extLst>
              <a:ext uri="{FF2B5EF4-FFF2-40B4-BE49-F238E27FC236}">
                <a16:creationId xmlns:a16="http://schemas.microsoft.com/office/drawing/2014/main" id="{03A9CF84-EB7C-D64F-8542-180A8EC0014B}"/>
              </a:ext>
              <a:ext uri="{C183D7F6-B498-43B3-948B-1728B52AA6E4}">
                <adec:decorative xmlns:adec="http://schemas.microsoft.com/office/drawing/2017/decorative" val="1"/>
              </a:ext>
            </a:extLst>
          </p:cNvPr>
          <p:cNvPicPr>
            <a:picLocks noChangeAspect="1"/>
          </p:cNvPicPr>
          <p:nvPr/>
        </p:nvPicPr>
        <p:blipFill rotWithShape="1">
          <a:blip r:embed="rId4" cstate="screen">
            <a:alphaModFix amt="10000"/>
            <a:extLst>
              <a:ext uri="{28A0092B-C50C-407E-A947-70E740481C1C}">
                <a14:useLocalDpi xmlns:a14="http://schemas.microsoft.com/office/drawing/2010/main"/>
              </a:ext>
            </a:extLst>
          </a:blip>
          <a:srcRect r="-5"/>
          <a:stretch/>
        </p:blipFill>
        <p:spPr>
          <a:xfrm>
            <a:off x="1260389" y="1253967"/>
            <a:ext cx="10931611" cy="5604033"/>
          </a:xfrm>
          <a:prstGeom prst="rect">
            <a:avLst/>
          </a:prstGeom>
          <a:solidFill>
            <a:schemeClr val="tx1"/>
          </a:solidFill>
        </p:spPr>
      </p:pic>
      <p:sp>
        <p:nvSpPr>
          <p:cNvPr id="10" name="Right Triangle 9">
            <a:extLst>
              <a:ext uri="{FF2B5EF4-FFF2-40B4-BE49-F238E27FC236}">
                <a16:creationId xmlns:a16="http://schemas.microsoft.com/office/drawing/2014/main" id="{9C7166C4-9ED7-267D-F976-4848A6597E4B}"/>
              </a:ext>
              <a:ext uri="{C183D7F6-B498-43B3-948B-1728B52AA6E4}">
                <adec:decorative xmlns:adec="http://schemas.microsoft.com/office/drawing/2017/decorative" val="1"/>
              </a:ext>
            </a:extLst>
          </p:cNvPr>
          <p:cNvSpPr/>
          <p:nvPr/>
        </p:nvSpPr>
        <p:spPr>
          <a:xfrm>
            <a:off x="4404360" y="6070600"/>
            <a:ext cx="848217" cy="7874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ight Triangle 12">
            <a:extLst>
              <a:ext uri="{FF2B5EF4-FFF2-40B4-BE49-F238E27FC236}">
                <a16:creationId xmlns:a16="http://schemas.microsoft.com/office/drawing/2014/main" id="{216D5FBE-A623-6ABF-632B-CC78CBF8ADA6}"/>
              </a:ext>
              <a:ext uri="{C183D7F6-B498-43B3-948B-1728B52AA6E4}">
                <adec:decorative xmlns:adec="http://schemas.microsoft.com/office/drawing/2017/decorative" val="1"/>
              </a:ext>
            </a:extLst>
          </p:cNvPr>
          <p:cNvSpPr/>
          <p:nvPr/>
        </p:nvSpPr>
        <p:spPr>
          <a:xfrm rot="10800000">
            <a:off x="11361737" y="1896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4" name="Straight Connector 13">
            <a:extLst>
              <a:ext uri="{FF2B5EF4-FFF2-40B4-BE49-F238E27FC236}">
                <a16:creationId xmlns:a16="http://schemas.microsoft.com/office/drawing/2014/main" id="{0F651B40-BE19-4E81-8D40-FA2800247D92}"/>
              </a:ext>
              <a:ext uri="{C183D7F6-B498-43B3-948B-1728B52AA6E4}">
                <adec:decorative xmlns:adec="http://schemas.microsoft.com/office/drawing/2017/decorative" val="1"/>
              </a:ext>
            </a:extLst>
          </p:cNvPr>
          <p:cNvCxnSpPr>
            <a:cxnSpLocks/>
          </p:cNvCxnSpPr>
          <p:nvPr/>
        </p:nvCxnSpPr>
        <p:spPr>
          <a:xfrm>
            <a:off x="4465264" y="5380271"/>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E40A7E-9D12-F426-C43F-DCC6F83EB35D}"/>
              </a:ext>
              <a:ext uri="{C183D7F6-B498-43B3-948B-1728B52AA6E4}">
                <adec:decorative xmlns:adec="http://schemas.microsoft.com/office/drawing/2017/decorative" val="1"/>
              </a:ext>
            </a:extLst>
          </p:cNvPr>
          <p:cNvCxnSpPr>
            <a:cxnSpLocks/>
          </p:cNvCxnSpPr>
          <p:nvPr/>
        </p:nvCxnSpPr>
        <p:spPr>
          <a:xfrm>
            <a:off x="10796401" y="1874737"/>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Content Placeholder 17">
            <a:extLst>
              <a:ext uri="{FF2B5EF4-FFF2-40B4-BE49-F238E27FC236}">
                <a16:creationId xmlns:a16="http://schemas.microsoft.com/office/drawing/2014/main" id="{83E154CB-ABF1-C018-871A-E4B4CC3108E2}"/>
              </a:ext>
            </a:extLst>
          </p:cNvPr>
          <p:cNvSpPr>
            <a:spLocks noGrp="1"/>
          </p:cNvSpPr>
          <p:nvPr>
            <p:ph idx="4294967295"/>
          </p:nvPr>
        </p:nvSpPr>
        <p:spPr>
          <a:xfrm>
            <a:off x="1639290" y="1553335"/>
            <a:ext cx="9722446" cy="4655736"/>
          </a:xfrm>
        </p:spPr>
        <p:txBody>
          <a:bodyPr>
            <a:noAutofit/>
          </a:bodyPr>
          <a:lstStyle/>
          <a:p>
            <a:pPr marL="0" indent="0">
              <a:lnSpc>
                <a:spcPct val="100000"/>
              </a:lnSpc>
              <a:spcBef>
                <a:spcPts val="300"/>
              </a:spcBef>
              <a:buNone/>
            </a:pPr>
            <a:r>
              <a:rPr lang="en-US" sz="3200" b="1" dirty="0">
                <a:latin typeface="Calibri" panose="020F0502020204030204" pitchFamily="34" charset="0"/>
                <a:cs typeface="Calibri" panose="020F0502020204030204" pitchFamily="34" charset="0"/>
              </a:rPr>
              <a:t>Transform (Cleaning and Preparing the Data)</a:t>
            </a:r>
            <a:endParaRPr lang="en-US" sz="3200" b="1" dirty="0">
              <a:latin typeface="Calibri" panose="020F0502020204030204" pitchFamily="34" charset="0"/>
              <a:cs typeface="Calibri" panose="020F0502020204030204" pitchFamily="34" charset="0"/>
              <a:sym typeface="Wingdings" pitchFamily="2" charset="2"/>
            </a:endParaRPr>
          </a:p>
          <a:p>
            <a:pPr marL="0" indent="0">
              <a:lnSpc>
                <a:spcPct val="100000"/>
              </a:lnSpc>
              <a:spcBef>
                <a:spcPts val="300"/>
              </a:spcBef>
              <a:buNone/>
            </a:pPr>
            <a:endParaRPr lang="en-US" altLang="ja-JP" sz="2400" b="1" dirty="0">
              <a:latin typeface="Calibri" panose="020F0502020204030204" pitchFamily="34" charset="0"/>
              <a:cs typeface="Calibri" panose="020F0502020204030204" pitchFamily="34" charset="0"/>
            </a:endParaRPr>
          </a:p>
          <a:p>
            <a:pPr>
              <a:lnSpc>
                <a:spcPct val="100000"/>
              </a:lnSpc>
              <a:spcBef>
                <a:spcPts val="300"/>
              </a:spcBef>
              <a:spcAft>
                <a:spcPts val="1200"/>
              </a:spcAft>
              <a:buFont typeface="Wingdings" pitchFamily="2" charset="2"/>
              <a:buChar char="v"/>
            </a:pPr>
            <a:r>
              <a:rPr lang="en-US" altLang="ja-JP" sz="2400" dirty="0">
                <a:latin typeface="Calibri" panose="020F0502020204030204" pitchFamily="34" charset="0"/>
                <a:cs typeface="Calibri" panose="020F0502020204030204" pitchFamily="34" charset="0"/>
              </a:rPr>
              <a:t>Fixing missing or inconsistent information (e.g., standardizing gender codes or date formats)</a:t>
            </a:r>
          </a:p>
          <a:p>
            <a:pPr>
              <a:lnSpc>
                <a:spcPct val="100000"/>
              </a:lnSpc>
              <a:spcBef>
                <a:spcPts val="300"/>
              </a:spcBef>
              <a:spcAft>
                <a:spcPts val="1200"/>
              </a:spcAft>
              <a:buFont typeface="Wingdings" pitchFamily="2" charset="2"/>
              <a:buChar char="v"/>
            </a:pPr>
            <a:r>
              <a:rPr lang="en-US" altLang="ja-JP" sz="2400" dirty="0">
                <a:latin typeface="Calibri" panose="020F0502020204030204" pitchFamily="34" charset="0"/>
                <a:cs typeface="Calibri" panose="020F0502020204030204" pitchFamily="34" charset="0"/>
              </a:rPr>
              <a:t>Ensuring measurements are in the same units (e.g., imperial vs. metric system)</a:t>
            </a:r>
          </a:p>
          <a:p>
            <a:pPr>
              <a:lnSpc>
                <a:spcPct val="100000"/>
              </a:lnSpc>
              <a:spcBef>
                <a:spcPts val="300"/>
              </a:spcBef>
              <a:spcAft>
                <a:spcPts val="1200"/>
              </a:spcAft>
              <a:buFont typeface="Wingdings" pitchFamily="2" charset="2"/>
              <a:buChar char="v"/>
            </a:pPr>
            <a:r>
              <a:rPr lang="en-US" altLang="ja-JP" sz="2400" dirty="0">
                <a:latin typeface="Calibri" panose="020F0502020204030204" pitchFamily="34" charset="0"/>
                <a:cs typeface="Calibri" panose="020F0502020204030204" pitchFamily="34" charset="0"/>
              </a:rPr>
              <a:t>Matching up data by location or time (e.g., connecting ZIP codes to counties)</a:t>
            </a:r>
          </a:p>
          <a:p>
            <a:pPr>
              <a:lnSpc>
                <a:spcPct val="100000"/>
              </a:lnSpc>
              <a:spcBef>
                <a:spcPts val="300"/>
              </a:spcBef>
              <a:spcAft>
                <a:spcPts val="1200"/>
              </a:spcAft>
              <a:buFont typeface="Wingdings" pitchFamily="2" charset="2"/>
              <a:buChar char="v"/>
            </a:pPr>
            <a:r>
              <a:rPr lang="en-US" altLang="ja-JP" sz="2400" dirty="0">
                <a:latin typeface="Calibri" panose="020F0502020204030204" pitchFamily="34" charset="0"/>
                <a:cs typeface="Calibri" panose="020F0502020204030204" pitchFamily="34" charset="0"/>
              </a:rPr>
              <a:t>Eliminating duplicate entries and obvious errors.</a:t>
            </a:r>
            <a:endParaRPr lang="ja-JP" altLang="en-US" sz="2400" dirty="0">
              <a:latin typeface="Calibri" panose="020F0502020204030204" pitchFamily="34" charset="0"/>
              <a:cs typeface="Calibri" panose="020F0502020204030204" pitchFamily="34" charset="0"/>
            </a:endParaRPr>
          </a:p>
        </p:txBody>
      </p:sp>
      <p:sp>
        <p:nvSpPr>
          <p:cNvPr id="11" name="Title 10">
            <a:extLst>
              <a:ext uri="{FF2B5EF4-FFF2-40B4-BE49-F238E27FC236}">
                <a16:creationId xmlns:a16="http://schemas.microsoft.com/office/drawing/2014/main" id="{C5737CE6-B109-1088-C6C2-FF16833C813D}"/>
              </a:ext>
            </a:extLst>
          </p:cNvPr>
          <p:cNvSpPr>
            <a:spLocks noGrp="1"/>
          </p:cNvSpPr>
          <p:nvPr>
            <p:ph type="title"/>
          </p:nvPr>
        </p:nvSpPr>
        <p:spPr>
          <a:xfrm>
            <a:off x="591777" y="335084"/>
            <a:ext cx="10769959" cy="583800"/>
          </a:xfrm>
        </p:spPr>
        <p:txBody>
          <a:bodyPr/>
          <a:lstStyle/>
          <a:p>
            <a:r>
              <a:rPr lang="en-US" sz="3200" dirty="0">
                <a:latin typeface="Calibri" panose="020F0502020204030204" pitchFamily="34" charset="0"/>
                <a:cs typeface="Calibri" panose="020F0502020204030204" pitchFamily="34" charset="0"/>
              </a:rPr>
              <a:t>Extract, Transform, Load (ETL) Process Overview</a:t>
            </a:r>
          </a:p>
        </p:txBody>
      </p:sp>
      <p:sp>
        <p:nvSpPr>
          <p:cNvPr id="2" name="TextBox 1">
            <a:extLst>
              <a:ext uri="{FF2B5EF4-FFF2-40B4-BE49-F238E27FC236}">
                <a16:creationId xmlns:a16="http://schemas.microsoft.com/office/drawing/2014/main" id="{FB77EA08-B3D3-3242-3CB9-65A953AD8B23}"/>
              </a:ext>
            </a:extLst>
          </p:cNvPr>
          <p:cNvSpPr txBox="1"/>
          <p:nvPr/>
        </p:nvSpPr>
        <p:spPr>
          <a:xfrm>
            <a:off x="7600950" y="5900738"/>
            <a:ext cx="3465372" cy="369332"/>
          </a:xfrm>
          <a:prstGeom prst="rect">
            <a:avLst/>
          </a:prstGeom>
          <a:noFill/>
        </p:spPr>
        <p:txBody>
          <a:bodyPr wrap="none" rtlCol="0">
            <a:spAutoFit/>
          </a:bodyPr>
          <a:lstStyle/>
          <a:p>
            <a:r>
              <a:rPr lang="en-US" dirty="0">
                <a:solidFill>
                  <a:schemeClr val="bg1"/>
                </a:solidFill>
                <a:latin typeface="Calibri" panose="020F0502020204030204" pitchFamily="34" charset="0"/>
                <a:cs typeface="Calibri" panose="020F0502020204030204" pitchFamily="34" charset="0"/>
              </a:rPr>
              <a:t>(Stair &amp; Reynolds, 2018, Chapter 3)</a:t>
            </a:r>
          </a:p>
        </p:txBody>
      </p:sp>
    </p:spTree>
    <p:extLst>
      <p:ext uri="{BB962C8B-B14F-4D97-AF65-F5344CB8AC3E}">
        <p14:creationId xmlns:p14="http://schemas.microsoft.com/office/powerpoint/2010/main" val="2985663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92953-F1C9-FAA1-8072-B6FA0E6E7A46}"/>
            </a:ext>
          </a:extLst>
        </p:cNvPr>
        <p:cNvGrpSpPr/>
        <p:nvPr/>
      </p:nvGrpSpPr>
      <p:grpSpPr>
        <a:xfrm>
          <a:off x="0" y="0"/>
          <a:ext cx="0" cy="0"/>
          <a:chOff x="0" y="0"/>
          <a:chExt cx="0" cy="0"/>
        </a:xfrm>
      </p:grpSpPr>
      <p:pic>
        <p:nvPicPr>
          <p:cNvPr id="8" name="Picture Placeholder 25" descr="A picture containing cable, connector, red">
            <a:extLst>
              <a:ext uri="{FF2B5EF4-FFF2-40B4-BE49-F238E27FC236}">
                <a16:creationId xmlns:a16="http://schemas.microsoft.com/office/drawing/2014/main" id="{54B4D616-E671-30C5-3E5F-668DC8680789}"/>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chemeClr val="bg1"/>
          </a:solidFill>
        </p:spPr>
      </p:pic>
      <p:pic>
        <p:nvPicPr>
          <p:cNvPr id="9" name="Picture 8">
            <a:extLst>
              <a:ext uri="{FF2B5EF4-FFF2-40B4-BE49-F238E27FC236}">
                <a16:creationId xmlns:a16="http://schemas.microsoft.com/office/drawing/2014/main" id="{BC4ACE87-457F-6926-27C5-0471640CA81D}"/>
              </a:ext>
              <a:ext uri="{C183D7F6-B498-43B3-948B-1728B52AA6E4}">
                <adec:decorative xmlns:adec="http://schemas.microsoft.com/office/drawing/2017/decorative" val="1"/>
              </a:ext>
            </a:extLst>
          </p:cNvPr>
          <p:cNvPicPr>
            <a:picLocks noChangeAspect="1"/>
          </p:cNvPicPr>
          <p:nvPr/>
        </p:nvPicPr>
        <p:blipFill rotWithShape="1">
          <a:blip r:embed="rId4" cstate="screen">
            <a:alphaModFix amt="10000"/>
            <a:extLst>
              <a:ext uri="{28A0092B-C50C-407E-A947-70E740481C1C}">
                <a14:useLocalDpi xmlns:a14="http://schemas.microsoft.com/office/drawing/2010/main"/>
              </a:ext>
            </a:extLst>
          </a:blip>
          <a:srcRect r="-5"/>
          <a:stretch/>
        </p:blipFill>
        <p:spPr>
          <a:xfrm>
            <a:off x="1260389" y="1253967"/>
            <a:ext cx="10931611" cy="5604033"/>
          </a:xfrm>
          <a:prstGeom prst="rect">
            <a:avLst/>
          </a:prstGeom>
          <a:solidFill>
            <a:schemeClr val="tx1"/>
          </a:solidFill>
        </p:spPr>
      </p:pic>
      <p:sp>
        <p:nvSpPr>
          <p:cNvPr id="10" name="Right Triangle 9">
            <a:extLst>
              <a:ext uri="{FF2B5EF4-FFF2-40B4-BE49-F238E27FC236}">
                <a16:creationId xmlns:a16="http://schemas.microsoft.com/office/drawing/2014/main" id="{BC469EA0-F959-C2A0-C2E5-65DC500EDBAD}"/>
              </a:ext>
              <a:ext uri="{C183D7F6-B498-43B3-948B-1728B52AA6E4}">
                <adec:decorative xmlns:adec="http://schemas.microsoft.com/office/drawing/2017/decorative" val="1"/>
              </a:ext>
            </a:extLst>
          </p:cNvPr>
          <p:cNvSpPr/>
          <p:nvPr/>
        </p:nvSpPr>
        <p:spPr>
          <a:xfrm>
            <a:off x="4404360" y="6070600"/>
            <a:ext cx="848217" cy="7874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ight Triangle 12">
            <a:extLst>
              <a:ext uri="{FF2B5EF4-FFF2-40B4-BE49-F238E27FC236}">
                <a16:creationId xmlns:a16="http://schemas.microsoft.com/office/drawing/2014/main" id="{BE6201A6-6D8A-453C-24F9-F13FD903FCE5}"/>
              </a:ext>
              <a:ext uri="{C183D7F6-B498-43B3-948B-1728B52AA6E4}">
                <adec:decorative xmlns:adec="http://schemas.microsoft.com/office/drawing/2017/decorative" val="1"/>
              </a:ext>
            </a:extLst>
          </p:cNvPr>
          <p:cNvSpPr/>
          <p:nvPr/>
        </p:nvSpPr>
        <p:spPr>
          <a:xfrm rot="10800000">
            <a:off x="11361737" y="1896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4" name="Straight Connector 13">
            <a:extLst>
              <a:ext uri="{FF2B5EF4-FFF2-40B4-BE49-F238E27FC236}">
                <a16:creationId xmlns:a16="http://schemas.microsoft.com/office/drawing/2014/main" id="{7D6E618E-DB0A-EACD-06F2-14486A2F5A0D}"/>
              </a:ext>
              <a:ext uri="{C183D7F6-B498-43B3-948B-1728B52AA6E4}">
                <adec:decorative xmlns:adec="http://schemas.microsoft.com/office/drawing/2017/decorative" val="1"/>
              </a:ext>
            </a:extLst>
          </p:cNvPr>
          <p:cNvCxnSpPr>
            <a:cxnSpLocks/>
          </p:cNvCxnSpPr>
          <p:nvPr/>
        </p:nvCxnSpPr>
        <p:spPr>
          <a:xfrm>
            <a:off x="4465264" y="5380271"/>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FC1EC26-3172-7780-35F8-FA9C960D5A85}"/>
              </a:ext>
              <a:ext uri="{C183D7F6-B498-43B3-948B-1728B52AA6E4}">
                <adec:decorative xmlns:adec="http://schemas.microsoft.com/office/drawing/2017/decorative" val="1"/>
              </a:ext>
            </a:extLst>
          </p:cNvPr>
          <p:cNvCxnSpPr>
            <a:cxnSpLocks/>
          </p:cNvCxnSpPr>
          <p:nvPr/>
        </p:nvCxnSpPr>
        <p:spPr>
          <a:xfrm>
            <a:off x="10796401" y="1874737"/>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Content Placeholder 17">
            <a:extLst>
              <a:ext uri="{FF2B5EF4-FFF2-40B4-BE49-F238E27FC236}">
                <a16:creationId xmlns:a16="http://schemas.microsoft.com/office/drawing/2014/main" id="{8B1077AA-9631-1A3A-B4E4-01012865CCFE}"/>
              </a:ext>
            </a:extLst>
          </p:cNvPr>
          <p:cNvSpPr>
            <a:spLocks noGrp="1"/>
          </p:cNvSpPr>
          <p:nvPr>
            <p:ph idx="4294967295"/>
          </p:nvPr>
        </p:nvSpPr>
        <p:spPr>
          <a:xfrm>
            <a:off x="1639290" y="1553335"/>
            <a:ext cx="9722446" cy="4655736"/>
          </a:xfrm>
        </p:spPr>
        <p:txBody>
          <a:bodyPr>
            <a:noAutofit/>
          </a:bodyPr>
          <a:lstStyle/>
          <a:p>
            <a:pPr marL="0" indent="0">
              <a:lnSpc>
                <a:spcPct val="100000"/>
              </a:lnSpc>
              <a:spcBef>
                <a:spcPts val="300"/>
              </a:spcBef>
              <a:buNone/>
            </a:pPr>
            <a:r>
              <a:rPr lang="en-US" sz="3200" b="1" dirty="0">
                <a:latin typeface="Calibri" panose="020F0502020204030204" pitchFamily="34" charset="0"/>
                <a:cs typeface="Calibri" panose="020F0502020204030204" pitchFamily="34" charset="0"/>
              </a:rPr>
              <a:t>Load (Putting the Data into the Warehouse)</a:t>
            </a:r>
          </a:p>
          <a:p>
            <a:pPr marL="0" indent="0">
              <a:lnSpc>
                <a:spcPct val="100000"/>
              </a:lnSpc>
              <a:spcBef>
                <a:spcPts val="300"/>
              </a:spcBef>
              <a:buNone/>
            </a:pPr>
            <a:endParaRPr lang="en-US" altLang="ja-JP" sz="2400" b="1" dirty="0">
              <a:latin typeface="Calibri" panose="020F0502020204030204" pitchFamily="34" charset="0"/>
              <a:cs typeface="Calibri" panose="020F0502020204030204" pitchFamily="34" charset="0"/>
            </a:endParaRPr>
          </a:p>
          <a:p>
            <a:pPr>
              <a:lnSpc>
                <a:spcPct val="100000"/>
              </a:lnSpc>
              <a:spcBef>
                <a:spcPts val="300"/>
              </a:spcBef>
              <a:spcAft>
                <a:spcPts val="1200"/>
              </a:spcAft>
              <a:buFont typeface="Wingdings" pitchFamily="2" charset="2"/>
              <a:buChar char="v"/>
            </a:pPr>
            <a:r>
              <a:rPr lang="en-US" altLang="ja-JP" sz="2400" dirty="0">
                <a:latin typeface="Calibri" panose="020F0502020204030204" pitchFamily="34" charset="0"/>
                <a:cs typeface="Calibri" panose="020F0502020204030204" pitchFamily="34" charset="0"/>
              </a:rPr>
              <a:t>All the key measures go into one main </a:t>
            </a:r>
            <a:r>
              <a:rPr lang="en-US" altLang="ja-JP" sz="2400" b="1" i="1" dirty="0">
                <a:latin typeface="Calibri" panose="020F0502020204030204" pitchFamily="34" charset="0"/>
                <a:cs typeface="Calibri" panose="020F0502020204030204" pitchFamily="34" charset="0"/>
              </a:rPr>
              <a:t>Fact Table </a:t>
            </a:r>
            <a:r>
              <a:rPr lang="en-US" altLang="ja-JP" sz="2400" dirty="0">
                <a:latin typeface="Calibri" panose="020F0502020204030204" pitchFamily="34" charset="0"/>
                <a:cs typeface="Calibri" panose="020F0502020204030204" pitchFamily="34" charset="0"/>
              </a:rPr>
              <a:t>(the central dataset).</a:t>
            </a:r>
          </a:p>
          <a:p>
            <a:pPr>
              <a:lnSpc>
                <a:spcPct val="100000"/>
              </a:lnSpc>
              <a:spcBef>
                <a:spcPts val="300"/>
              </a:spcBef>
              <a:spcAft>
                <a:spcPts val="1200"/>
              </a:spcAft>
              <a:buFont typeface="Wingdings" pitchFamily="2" charset="2"/>
              <a:buChar char="v"/>
            </a:pPr>
            <a:r>
              <a:rPr lang="en-US" altLang="ja-JP" sz="2400" dirty="0">
                <a:latin typeface="Calibri" panose="020F0502020204030204" pitchFamily="34" charset="0"/>
                <a:cs typeface="Calibri" panose="020F0502020204030204" pitchFamily="34" charset="0"/>
              </a:rPr>
              <a:t>Supporting information like counties, programs, or years are stored in </a:t>
            </a:r>
            <a:r>
              <a:rPr lang="en-US" altLang="ja-JP" sz="2400" b="1" i="1" dirty="0">
                <a:latin typeface="Calibri" panose="020F0502020204030204" pitchFamily="34" charset="0"/>
                <a:cs typeface="Calibri" panose="020F0502020204030204" pitchFamily="34" charset="0"/>
              </a:rPr>
              <a:t>Dimension Tables</a:t>
            </a:r>
            <a:r>
              <a:rPr lang="en-US" altLang="ja-JP" sz="2400" dirty="0">
                <a:latin typeface="Calibri" panose="020F0502020204030204" pitchFamily="34" charset="0"/>
                <a:cs typeface="Calibri" panose="020F0502020204030204" pitchFamily="34" charset="0"/>
              </a:rPr>
              <a:t>.</a:t>
            </a:r>
          </a:p>
          <a:p>
            <a:pPr>
              <a:lnSpc>
                <a:spcPct val="100000"/>
              </a:lnSpc>
              <a:spcBef>
                <a:spcPts val="300"/>
              </a:spcBef>
              <a:spcAft>
                <a:spcPts val="1200"/>
              </a:spcAft>
              <a:buFont typeface="Wingdings" pitchFamily="2" charset="2"/>
              <a:buChar char="v"/>
            </a:pPr>
            <a:r>
              <a:rPr lang="en-US" altLang="ja-JP" sz="2400" dirty="0">
                <a:latin typeface="Calibri" panose="020F0502020204030204" pitchFamily="34" charset="0"/>
                <a:cs typeface="Calibri" panose="020F0502020204030204" pitchFamily="34" charset="0"/>
              </a:rPr>
              <a:t>The database is organized so that it is fast and easy to run reports and build dashboards.</a:t>
            </a:r>
          </a:p>
        </p:txBody>
      </p:sp>
      <p:sp>
        <p:nvSpPr>
          <p:cNvPr id="11" name="Title 10">
            <a:extLst>
              <a:ext uri="{FF2B5EF4-FFF2-40B4-BE49-F238E27FC236}">
                <a16:creationId xmlns:a16="http://schemas.microsoft.com/office/drawing/2014/main" id="{B6EFE9AC-D55D-7F1B-FEC4-5889881E2899}"/>
              </a:ext>
            </a:extLst>
          </p:cNvPr>
          <p:cNvSpPr>
            <a:spLocks noGrp="1"/>
          </p:cNvSpPr>
          <p:nvPr>
            <p:ph type="title"/>
          </p:nvPr>
        </p:nvSpPr>
        <p:spPr>
          <a:xfrm>
            <a:off x="591777" y="335084"/>
            <a:ext cx="10769959" cy="583800"/>
          </a:xfrm>
        </p:spPr>
        <p:txBody>
          <a:bodyPr/>
          <a:lstStyle/>
          <a:p>
            <a:r>
              <a:rPr lang="en-US" sz="3200" dirty="0">
                <a:latin typeface="Calibri" panose="020F0502020204030204" pitchFamily="34" charset="0"/>
                <a:cs typeface="Calibri" panose="020F0502020204030204" pitchFamily="34" charset="0"/>
              </a:rPr>
              <a:t>Extract, Transform, Load (ETL) Process Overview</a:t>
            </a:r>
          </a:p>
        </p:txBody>
      </p:sp>
      <p:sp>
        <p:nvSpPr>
          <p:cNvPr id="2" name="TextBox 1">
            <a:extLst>
              <a:ext uri="{FF2B5EF4-FFF2-40B4-BE49-F238E27FC236}">
                <a16:creationId xmlns:a16="http://schemas.microsoft.com/office/drawing/2014/main" id="{4CD4AD6C-E4E7-4AAE-9520-33F7990469A8}"/>
              </a:ext>
            </a:extLst>
          </p:cNvPr>
          <p:cNvSpPr txBox="1"/>
          <p:nvPr/>
        </p:nvSpPr>
        <p:spPr>
          <a:xfrm>
            <a:off x="7600950" y="5900738"/>
            <a:ext cx="3465372" cy="369332"/>
          </a:xfrm>
          <a:prstGeom prst="rect">
            <a:avLst/>
          </a:prstGeom>
          <a:noFill/>
        </p:spPr>
        <p:txBody>
          <a:bodyPr wrap="none" rtlCol="0">
            <a:spAutoFit/>
          </a:bodyPr>
          <a:lstStyle/>
          <a:p>
            <a:r>
              <a:rPr lang="en-US" dirty="0">
                <a:solidFill>
                  <a:schemeClr val="bg1"/>
                </a:solidFill>
                <a:latin typeface="Calibri" panose="020F0502020204030204" pitchFamily="34" charset="0"/>
                <a:cs typeface="Calibri" panose="020F0502020204030204" pitchFamily="34" charset="0"/>
              </a:rPr>
              <a:t>(Stair &amp; Reynolds, 2018, Chapter 3)</a:t>
            </a:r>
          </a:p>
        </p:txBody>
      </p:sp>
    </p:spTree>
    <p:extLst>
      <p:ext uri="{BB962C8B-B14F-4D97-AF65-F5344CB8AC3E}">
        <p14:creationId xmlns:p14="http://schemas.microsoft.com/office/powerpoint/2010/main" val="2931687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28">
            <a:extLst>
              <a:ext uri="{FF2B5EF4-FFF2-40B4-BE49-F238E27FC236}">
                <a16:creationId xmlns:a16="http://schemas.microsoft.com/office/drawing/2014/main" id="{4030AF8A-8228-F343-BEC1-75F9E008905F}"/>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4051139" y="0"/>
            <a:ext cx="8140861" cy="6862352"/>
          </a:xfrm>
        </p:spPr>
      </p:pic>
      <p:sp>
        <p:nvSpPr>
          <p:cNvPr id="7" name="TextBox 6">
            <a:extLst>
              <a:ext uri="{FF2B5EF4-FFF2-40B4-BE49-F238E27FC236}">
                <a16:creationId xmlns:a16="http://schemas.microsoft.com/office/drawing/2014/main" id="{1CC07C9B-1A76-B0E0-370A-3C9AB45209FF}"/>
              </a:ext>
            </a:extLst>
          </p:cNvPr>
          <p:cNvSpPr txBox="1"/>
          <p:nvPr/>
        </p:nvSpPr>
        <p:spPr>
          <a:xfrm>
            <a:off x="230398" y="165349"/>
            <a:ext cx="8051765" cy="707886"/>
          </a:xfrm>
          <a:prstGeom prst="rect">
            <a:avLst/>
          </a:prstGeom>
          <a:noFill/>
        </p:spPr>
        <p:txBody>
          <a:bodyPr wrap="square" rtlCol="0">
            <a:spAutoFit/>
          </a:bodyPr>
          <a:lstStyle/>
          <a:p>
            <a:r>
              <a:rPr lang="en-US" sz="4000" b="1" dirty="0">
                <a:solidFill>
                  <a:schemeClr val="bg1"/>
                </a:solidFill>
                <a:latin typeface="Calibri" panose="020F0502020204030204" pitchFamily="34" charset="0"/>
                <a:cs typeface="Calibri" panose="020F0502020204030204" pitchFamily="34" charset="0"/>
              </a:rPr>
              <a:t>Data Model (Star Schema)</a:t>
            </a:r>
          </a:p>
        </p:txBody>
      </p:sp>
      <p:pic>
        <p:nvPicPr>
          <p:cNvPr id="3" name="Picture 2"/>
          <p:cNvPicPr>
            <a:picLocks noChangeAspect="1"/>
          </p:cNvPicPr>
          <p:nvPr/>
        </p:nvPicPr>
        <p:blipFill>
          <a:blip r:embed="rId4"/>
          <a:stretch>
            <a:fillRect/>
          </a:stretch>
        </p:blipFill>
        <p:spPr>
          <a:xfrm>
            <a:off x="2502257" y="1377712"/>
            <a:ext cx="6888323" cy="4741225"/>
          </a:xfrm>
          <a:prstGeom prst="rect">
            <a:avLst/>
          </a:prstGeom>
        </p:spPr>
      </p:pic>
    </p:spTree>
    <p:extLst>
      <p:ext uri="{BB962C8B-B14F-4D97-AF65-F5344CB8AC3E}">
        <p14:creationId xmlns:p14="http://schemas.microsoft.com/office/powerpoint/2010/main" val="328354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C0F438D-EB43-E1D1-B034-B39CA64CF261}"/>
              </a:ext>
            </a:extLst>
          </p:cNvPr>
          <p:cNvSpPr txBox="1"/>
          <p:nvPr/>
        </p:nvSpPr>
        <p:spPr>
          <a:xfrm>
            <a:off x="428262" y="125546"/>
            <a:ext cx="8137003" cy="646331"/>
          </a:xfrm>
          <a:prstGeom prst="rect">
            <a:avLst/>
          </a:prstGeom>
          <a:noFill/>
        </p:spPr>
        <p:txBody>
          <a:bodyPr wrap="square">
            <a:spAutoFit/>
          </a:bodyPr>
          <a:lstStyle/>
          <a:p>
            <a:r>
              <a:rPr lang="en-US" sz="3600" b="1" spc="28" dirty="0">
                <a:solidFill>
                  <a:schemeClr val="bg1"/>
                </a:solidFill>
                <a:latin typeface="Calibri" panose="020F0502020204030204" pitchFamily="34" charset="0"/>
                <a:ea typeface="Raleway"/>
                <a:cs typeface="Calibri" panose="020F0502020204030204" pitchFamily="34" charset="0"/>
                <a:sym typeface="Raleway"/>
              </a:rPr>
              <a:t>Data Governance &amp; Quality</a:t>
            </a:r>
          </a:p>
        </p:txBody>
      </p:sp>
      <p:graphicFrame>
        <p:nvGraphicFramePr>
          <p:cNvPr id="3" name="Table 2">
            <a:extLst>
              <a:ext uri="{FF2B5EF4-FFF2-40B4-BE49-F238E27FC236}">
                <a16:creationId xmlns:a16="http://schemas.microsoft.com/office/drawing/2014/main" id="{532C6458-7BB8-4B91-8F0A-B68E330024BD}"/>
              </a:ext>
            </a:extLst>
          </p:cNvPr>
          <p:cNvGraphicFramePr>
            <a:graphicFrameLocks noGrp="1"/>
          </p:cNvGraphicFramePr>
          <p:nvPr>
            <p:extLst>
              <p:ext uri="{D42A27DB-BD31-4B8C-83A1-F6EECF244321}">
                <p14:modId xmlns:p14="http://schemas.microsoft.com/office/powerpoint/2010/main" val="2954519221"/>
              </p:ext>
            </p:extLst>
          </p:nvPr>
        </p:nvGraphicFramePr>
        <p:xfrm>
          <a:off x="591820" y="1369560"/>
          <a:ext cx="11155068" cy="4791456"/>
        </p:xfrm>
        <a:graphic>
          <a:graphicData uri="http://schemas.openxmlformats.org/drawingml/2006/table">
            <a:tbl>
              <a:tblPr firstRow="1" bandRow="1">
                <a:tableStyleId>{00A15C55-8517-42AA-B614-E9B94910E393}</a:tableStyleId>
              </a:tblPr>
              <a:tblGrid>
                <a:gridCol w="208280">
                  <a:extLst>
                    <a:ext uri="{9D8B030D-6E8A-4147-A177-3AD203B41FA5}">
                      <a16:colId xmlns:a16="http://schemas.microsoft.com/office/drawing/2014/main" val="2329757758"/>
                    </a:ext>
                  </a:extLst>
                </a:gridCol>
                <a:gridCol w="2900363">
                  <a:extLst>
                    <a:ext uri="{9D8B030D-6E8A-4147-A177-3AD203B41FA5}">
                      <a16:colId xmlns:a16="http://schemas.microsoft.com/office/drawing/2014/main" val="1644858432"/>
                    </a:ext>
                  </a:extLst>
                </a:gridCol>
                <a:gridCol w="2271712">
                  <a:extLst>
                    <a:ext uri="{9D8B030D-6E8A-4147-A177-3AD203B41FA5}">
                      <a16:colId xmlns:a16="http://schemas.microsoft.com/office/drawing/2014/main" val="2485725927"/>
                    </a:ext>
                  </a:extLst>
                </a:gridCol>
                <a:gridCol w="5774713">
                  <a:extLst>
                    <a:ext uri="{9D8B030D-6E8A-4147-A177-3AD203B41FA5}">
                      <a16:colId xmlns:a16="http://schemas.microsoft.com/office/drawing/2014/main" val="2187836520"/>
                    </a:ext>
                  </a:extLst>
                </a:gridCol>
              </a:tblGrid>
              <a:tr h="344940">
                <a:tc>
                  <a:txBody>
                    <a:bodyPr/>
                    <a:lstStyle/>
                    <a:p>
                      <a:pPr algn="ctr"/>
                      <a:r>
                        <a:rPr lang="en-US" sz="1800" dirty="0">
                          <a:latin typeface="Calibri" panose="020F0502020204030204" pitchFamily="34" charset="0"/>
                          <a:cs typeface="Calibri" panose="020F0502020204030204" pitchFamily="34" charset="0"/>
                        </a:rPr>
                        <a:t>#</a:t>
                      </a:r>
                    </a:p>
                  </a:txBody>
                  <a:tcPr anchor="ctr"/>
                </a:tc>
                <a:tc>
                  <a:txBody>
                    <a:bodyPr/>
                    <a:lstStyle/>
                    <a:p>
                      <a:r>
                        <a:rPr lang="en-US" sz="1800" dirty="0">
                          <a:latin typeface="Calibri" panose="020F0502020204030204" pitchFamily="34" charset="0"/>
                          <a:cs typeface="Calibri" panose="020F0502020204030204" pitchFamily="34" charset="0"/>
                        </a:rPr>
                        <a:t>KPI</a:t>
                      </a:r>
                    </a:p>
                  </a:txBody>
                  <a:tcPr anchor="ctr"/>
                </a:tc>
                <a:tc>
                  <a:txBody>
                    <a:bodyPr/>
                    <a:lstStyle/>
                    <a:p>
                      <a:r>
                        <a:rPr lang="en-US" sz="1800" dirty="0">
                          <a:latin typeface="Calibri" panose="020F0502020204030204" pitchFamily="34" charset="0"/>
                          <a:cs typeface="Calibri" panose="020F0502020204030204" pitchFamily="34" charset="0"/>
                        </a:rPr>
                        <a:t>Data Stewards</a:t>
                      </a:r>
                    </a:p>
                  </a:txBody>
                  <a:tcPr anchor="ctr"/>
                </a:tc>
                <a:tc>
                  <a:txBody>
                    <a:bodyPr/>
                    <a:lstStyle/>
                    <a:p>
                      <a:r>
                        <a:rPr lang="en-US" sz="1800" dirty="0">
                          <a:latin typeface="Calibri" panose="020F0502020204030204" pitchFamily="34" charset="0"/>
                          <a:cs typeface="Calibri" panose="020F0502020204030204" pitchFamily="34" charset="0"/>
                        </a:rPr>
                        <a:t>Ensure Accuracy/Completeness/Timeliness</a:t>
                      </a:r>
                    </a:p>
                  </a:txBody>
                  <a:tcPr anchor="ctr"/>
                </a:tc>
                <a:extLst>
                  <a:ext uri="{0D108BD9-81ED-4DB2-BD59-A6C34878D82A}">
                    <a16:rowId xmlns:a16="http://schemas.microsoft.com/office/drawing/2014/main" val="3426145561"/>
                  </a:ext>
                </a:extLst>
              </a:tr>
              <a:tr h="795528">
                <a:tc>
                  <a:txBody>
                    <a:bodyPr/>
                    <a:lstStyle/>
                    <a:p>
                      <a:pPr algn="ctr"/>
                      <a:r>
                        <a:rPr lang="en-US" sz="1400" dirty="0">
                          <a:latin typeface="Calibri" panose="020F0502020204030204" pitchFamily="34" charset="0"/>
                          <a:cs typeface="Calibri" panose="020F0502020204030204" pitchFamily="34" charset="0"/>
                        </a:rPr>
                        <a:t>1</a:t>
                      </a:r>
                    </a:p>
                  </a:txBody>
                  <a:tcPr anchor="ctr"/>
                </a:tc>
                <a:tc>
                  <a:txBody>
                    <a:bodyPr/>
                    <a:lstStyle/>
                    <a:p>
                      <a:r>
                        <a:rPr lang="en-US" sz="1400" dirty="0">
                          <a:latin typeface="Calibri" panose="020F0502020204030204" pitchFamily="34" charset="0"/>
                          <a:cs typeface="Calibri" panose="020F0502020204030204" pitchFamily="34" charset="0"/>
                        </a:rPr>
                        <a:t>Increase Wellness Program participation by 10% by January 2026.</a:t>
                      </a:r>
                    </a:p>
                  </a:txBody>
                  <a:tcPr anchor="ctr"/>
                </a:tc>
                <a:tc>
                  <a:txBody>
                    <a:bodyPr/>
                    <a:lstStyle/>
                    <a:p>
                      <a:r>
                        <a:rPr lang="en-US" sz="1400" dirty="0">
                          <a:latin typeface="Calibri" panose="020F0502020204030204" pitchFamily="34" charset="0"/>
                          <a:cs typeface="Calibri" panose="020F0502020204030204" pitchFamily="34" charset="0"/>
                        </a:rPr>
                        <a:t>Community Health Program Coordinator</a:t>
                      </a:r>
                    </a:p>
                  </a:txBody>
                  <a:tcPr anchor="ctr"/>
                </a:tc>
                <a:tc>
                  <a:txBody>
                    <a:bodyPr/>
                    <a:lstStyle/>
                    <a:p>
                      <a:r>
                        <a:rPr lang="en-US" sz="1400" b="1" dirty="0">
                          <a:latin typeface="Calibri" panose="020F0502020204030204" pitchFamily="34" charset="0"/>
                          <a:cs typeface="Calibri" panose="020F0502020204030204" pitchFamily="34" charset="0"/>
                        </a:rPr>
                        <a:t>Accuracy: </a:t>
                      </a:r>
                      <a:r>
                        <a:rPr lang="en-US" sz="1400" dirty="0">
                          <a:latin typeface="Calibri" panose="020F0502020204030204" pitchFamily="34" charset="0"/>
                          <a:cs typeface="Calibri" panose="020F0502020204030204" pitchFamily="34" charset="0"/>
                        </a:rPr>
                        <a:t>Validate program rosters monthly</a:t>
                      </a:r>
                      <a:br>
                        <a:rPr lang="en-US" sz="1400" dirty="0">
                          <a:latin typeface="Calibri" panose="020F0502020204030204" pitchFamily="34" charset="0"/>
                          <a:cs typeface="Calibri" panose="020F0502020204030204" pitchFamily="34" charset="0"/>
                        </a:rPr>
                      </a:br>
                      <a:r>
                        <a:rPr lang="en-US" sz="1400" b="1" dirty="0">
                          <a:latin typeface="Calibri" panose="020F0502020204030204" pitchFamily="34" charset="0"/>
                          <a:cs typeface="Calibri" panose="020F0502020204030204" pitchFamily="34" charset="0"/>
                        </a:rPr>
                        <a:t>Completeness: </a:t>
                      </a:r>
                      <a:r>
                        <a:rPr lang="en-US" sz="1400" dirty="0">
                          <a:latin typeface="Calibri" panose="020F0502020204030204" pitchFamily="34" charset="0"/>
                          <a:cs typeface="Calibri" panose="020F0502020204030204" pitchFamily="34" charset="0"/>
                        </a:rPr>
                        <a:t>Perform quarterly audits</a:t>
                      </a:r>
                      <a:br>
                        <a:rPr lang="en-US" sz="1400" dirty="0">
                          <a:latin typeface="Calibri" panose="020F0502020204030204" pitchFamily="34" charset="0"/>
                          <a:cs typeface="Calibri" panose="020F0502020204030204" pitchFamily="34" charset="0"/>
                        </a:rPr>
                      </a:br>
                      <a:r>
                        <a:rPr lang="en-US" sz="1400" b="1" dirty="0">
                          <a:latin typeface="Calibri" panose="020F0502020204030204" pitchFamily="34" charset="0"/>
                          <a:cs typeface="Calibri" panose="020F0502020204030204" pitchFamily="34" charset="0"/>
                        </a:rPr>
                        <a:t>Timeliness: </a:t>
                      </a:r>
                      <a:r>
                        <a:rPr lang="en-US" sz="1400" b="0" dirty="0">
                          <a:latin typeface="Calibri" panose="020F0502020204030204" pitchFamily="34" charset="0"/>
                          <a:cs typeface="Calibri" panose="020F0502020204030204" pitchFamily="34" charset="0"/>
                        </a:rPr>
                        <a:t>Dat</a:t>
                      </a:r>
                      <a:r>
                        <a:rPr lang="en-US" sz="1400" dirty="0">
                          <a:latin typeface="Calibri" panose="020F0502020204030204" pitchFamily="34" charset="0"/>
                          <a:cs typeface="Calibri" panose="020F0502020204030204" pitchFamily="34" charset="0"/>
                        </a:rPr>
                        <a:t>a submitted monthly</a:t>
                      </a:r>
                    </a:p>
                  </a:txBody>
                  <a:tcPr anchor="ctr"/>
                </a:tc>
                <a:extLst>
                  <a:ext uri="{0D108BD9-81ED-4DB2-BD59-A6C34878D82A}">
                    <a16:rowId xmlns:a16="http://schemas.microsoft.com/office/drawing/2014/main" val="1476695342"/>
                  </a:ext>
                </a:extLst>
              </a:tr>
              <a:tr h="795528">
                <a:tc>
                  <a:txBody>
                    <a:bodyPr/>
                    <a:lstStyle/>
                    <a:p>
                      <a:pPr algn="ctr"/>
                      <a:r>
                        <a:rPr lang="en-US" sz="1400" dirty="0">
                          <a:latin typeface="Calibri" panose="020F0502020204030204" pitchFamily="34" charset="0"/>
                          <a:cs typeface="Calibri" panose="020F0502020204030204" pitchFamily="34" charset="0"/>
                        </a:rPr>
                        <a:t>2</a:t>
                      </a:r>
                    </a:p>
                  </a:txBody>
                  <a:tcPr anchor="ctr"/>
                </a:tc>
                <a:tc>
                  <a:txBody>
                    <a:bodyPr/>
                    <a:lstStyle/>
                    <a:p>
                      <a:r>
                        <a:rPr lang="en-US" sz="1400" dirty="0">
                          <a:latin typeface="Calibri" panose="020F0502020204030204" pitchFamily="34" charset="0"/>
                          <a:cs typeface="Calibri" panose="020F0502020204030204" pitchFamily="34" charset="0"/>
                        </a:rPr>
                        <a:t>Increase Medication Adherence by 20% by June 2026.</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cs typeface="Calibri" panose="020F0502020204030204" pitchFamily="34" charset="0"/>
                        </a:rPr>
                        <a:t>Pharmacy Informatics Analyst</a:t>
                      </a:r>
                    </a:p>
                  </a:txBody>
                  <a:tcPr anchor="ctr"/>
                </a:tc>
                <a:tc>
                  <a:txBody>
                    <a:bodyPr/>
                    <a:lstStyle/>
                    <a:p>
                      <a:r>
                        <a:rPr lang="en-US" sz="1400" b="1" dirty="0">
                          <a:latin typeface="Calibri" panose="020F0502020204030204" pitchFamily="34" charset="0"/>
                          <a:cs typeface="Calibri" panose="020F0502020204030204" pitchFamily="34" charset="0"/>
                        </a:rPr>
                        <a:t>Accuracy: </a:t>
                      </a:r>
                      <a:r>
                        <a:rPr lang="en-US" sz="1400" dirty="0">
                          <a:latin typeface="Calibri" panose="020F0502020204030204" pitchFamily="34" charset="0"/>
                          <a:cs typeface="Calibri" panose="020F0502020204030204" pitchFamily="34" charset="0"/>
                        </a:rPr>
                        <a:t>Validate data and remove anomalies and obvious errors</a:t>
                      </a:r>
                      <a:br>
                        <a:rPr lang="en-US" sz="1400" dirty="0">
                          <a:latin typeface="Calibri" panose="020F0502020204030204" pitchFamily="34" charset="0"/>
                          <a:cs typeface="Calibri" panose="020F0502020204030204" pitchFamily="34" charset="0"/>
                        </a:rPr>
                      </a:br>
                      <a:r>
                        <a:rPr lang="en-US" sz="1400" b="1" dirty="0">
                          <a:latin typeface="Calibri" panose="020F0502020204030204" pitchFamily="34" charset="0"/>
                          <a:cs typeface="Calibri" panose="020F0502020204030204" pitchFamily="34" charset="0"/>
                        </a:rPr>
                        <a:t>Completeness: </a:t>
                      </a:r>
                      <a:r>
                        <a:rPr lang="en-US" sz="1400" dirty="0">
                          <a:latin typeface="Calibri" panose="020F0502020204030204" pitchFamily="34" charset="0"/>
                          <a:cs typeface="Calibri" panose="020F0502020204030204" pitchFamily="34" charset="0"/>
                        </a:rPr>
                        <a:t>Require all network pharmacies to submit monthly reports</a:t>
                      </a:r>
                      <a:br>
                        <a:rPr lang="en-US" sz="1400" dirty="0">
                          <a:latin typeface="Calibri" panose="020F0502020204030204" pitchFamily="34" charset="0"/>
                          <a:cs typeface="Calibri" panose="020F0502020204030204" pitchFamily="34" charset="0"/>
                        </a:rPr>
                      </a:br>
                      <a:r>
                        <a:rPr lang="en-US" sz="1400" b="1" dirty="0">
                          <a:latin typeface="Calibri" panose="020F0502020204030204" pitchFamily="34" charset="0"/>
                          <a:cs typeface="Calibri" panose="020F0502020204030204" pitchFamily="34" charset="0"/>
                        </a:rPr>
                        <a:t>Timeliness: </a:t>
                      </a:r>
                      <a:r>
                        <a:rPr lang="en-US" sz="1400" dirty="0">
                          <a:latin typeface="Calibri" panose="020F0502020204030204" pitchFamily="34" charset="0"/>
                          <a:cs typeface="Calibri" panose="020F0502020204030204" pitchFamily="34" charset="0"/>
                        </a:rPr>
                        <a:t>Monthly reporting schedule</a:t>
                      </a:r>
                    </a:p>
                  </a:txBody>
                  <a:tcPr anchor="ctr"/>
                </a:tc>
                <a:extLst>
                  <a:ext uri="{0D108BD9-81ED-4DB2-BD59-A6C34878D82A}">
                    <a16:rowId xmlns:a16="http://schemas.microsoft.com/office/drawing/2014/main" val="4254655446"/>
                  </a:ext>
                </a:extLst>
              </a:tr>
              <a:tr h="795528">
                <a:tc>
                  <a:txBody>
                    <a:bodyPr/>
                    <a:lstStyle/>
                    <a:p>
                      <a:pPr algn="ctr"/>
                      <a:r>
                        <a:rPr lang="en-US" sz="1400" dirty="0">
                          <a:latin typeface="Calibri" panose="020F0502020204030204" pitchFamily="34" charset="0"/>
                          <a:cs typeface="Calibri" panose="020F0502020204030204" pitchFamily="34" charset="0"/>
                        </a:rPr>
                        <a:t>3</a:t>
                      </a:r>
                    </a:p>
                  </a:txBody>
                  <a:tcPr anchor="ctr"/>
                </a:tc>
                <a:tc>
                  <a:txBody>
                    <a:bodyPr/>
                    <a:lstStyle/>
                    <a:p>
                      <a:r>
                        <a:rPr lang="en-US" sz="1400" dirty="0">
                          <a:latin typeface="Calibri" panose="020F0502020204030204" pitchFamily="34" charset="0"/>
                          <a:cs typeface="Calibri" panose="020F0502020204030204" pitchFamily="34" charset="0"/>
                        </a:rPr>
                        <a:t>Increase Flu Vaccine Coverage by 25% by December 2025.</a:t>
                      </a:r>
                    </a:p>
                  </a:txBody>
                  <a:tcPr anchor="ctr"/>
                </a:tc>
                <a:tc>
                  <a:txBody>
                    <a:bodyPr/>
                    <a:lstStyle/>
                    <a:p>
                      <a:r>
                        <a:rPr lang="en-US" sz="1400" dirty="0">
                          <a:latin typeface="Calibri" panose="020F0502020204030204" pitchFamily="34" charset="0"/>
                          <a:cs typeface="Calibri" panose="020F0502020204030204" pitchFamily="34" charset="0"/>
                        </a:rPr>
                        <a:t>Public Health Informatics Nurse</a:t>
                      </a:r>
                    </a:p>
                  </a:txBody>
                  <a:tcPr anchor="ctr"/>
                </a:tc>
                <a:tc>
                  <a:txBody>
                    <a:bodyPr/>
                    <a:lstStyle/>
                    <a:p>
                      <a:r>
                        <a:rPr lang="en-US" sz="1400" b="1" dirty="0">
                          <a:latin typeface="Calibri" panose="020F0502020204030204" pitchFamily="34" charset="0"/>
                          <a:cs typeface="Calibri" panose="020F0502020204030204" pitchFamily="34" charset="0"/>
                        </a:rPr>
                        <a:t>Accuracy: </a:t>
                      </a:r>
                      <a:r>
                        <a:rPr lang="en-US" sz="1400" dirty="0">
                          <a:latin typeface="Calibri" panose="020F0502020204030204" pitchFamily="34" charset="0"/>
                          <a:cs typeface="Calibri" panose="020F0502020204030204" pitchFamily="34" charset="0"/>
                        </a:rPr>
                        <a:t>Reconcile clinic logs with state immunization registry data</a:t>
                      </a:r>
                      <a:br>
                        <a:rPr lang="en-US" sz="1400" dirty="0">
                          <a:latin typeface="Calibri" panose="020F0502020204030204" pitchFamily="34" charset="0"/>
                          <a:cs typeface="Calibri" panose="020F0502020204030204" pitchFamily="34" charset="0"/>
                        </a:rPr>
                      </a:br>
                      <a:r>
                        <a:rPr lang="en-US" sz="1400" b="1" dirty="0">
                          <a:latin typeface="Calibri" panose="020F0502020204030204" pitchFamily="34" charset="0"/>
                          <a:cs typeface="Calibri" panose="020F0502020204030204" pitchFamily="34" charset="0"/>
                        </a:rPr>
                        <a:t>Completeness: </a:t>
                      </a:r>
                      <a:r>
                        <a:rPr lang="en-US" sz="1400" dirty="0">
                          <a:latin typeface="Calibri" panose="020F0502020204030204" pitchFamily="34" charset="0"/>
                          <a:cs typeface="Calibri" panose="020F0502020204030204" pitchFamily="34" charset="0"/>
                        </a:rPr>
                        <a:t>Require all affiliated clinics to submit vaccination records.</a:t>
                      </a:r>
                      <a:br>
                        <a:rPr lang="en-US" sz="1400" dirty="0">
                          <a:latin typeface="Calibri" panose="020F0502020204030204" pitchFamily="34" charset="0"/>
                          <a:cs typeface="Calibri" panose="020F0502020204030204" pitchFamily="34" charset="0"/>
                        </a:rPr>
                      </a:br>
                      <a:r>
                        <a:rPr lang="en-US" sz="1400" b="1" dirty="0">
                          <a:latin typeface="Calibri" panose="020F0502020204030204" pitchFamily="34" charset="0"/>
                          <a:cs typeface="Calibri" panose="020F0502020204030204" pitchFamily="34" charset="0"/>
                        </a:rPr>
                        <a:t>Timeliness: </a:t>
                      </a:r>
                      <a:r>
                        <a:rPr lang="en-US" sz="1400" dirty="0">
                          <a:latin typeface="Calibri" panose="020F0502020204030204" pitchFamily="34" charset="0"/>
                          <a:cs typeface="Calibri" panose="020F0502020204030204" pitchFamily="34" charset="0"/>
                        </a:rPr>
                        <a:t>Data uploaded to the dashboard within two weeks after each vaccination campaign period</a:t>
                      </a:r>
                    </a:p>
                  </a:txBody>
                  <a:tcPr anchor="ctr"/>
                </a:tc>
                <a:extLst>
                  <a:ext uri="{0D108BD9-81ED-4DB2-BD59-A6C34878D82A}">
                    <a16:rowId xmlns:a16="http://schemas.microsoft.com/office/drawing/2014/main" val="3402970762"/>
                  </a:ext>
                </a:extLst>
              </a:tr>
              <a:tr h="795528">
                <a:tc>
                  <a:txBody>
                    <a:bodyPr/>
                    <a:lstStyle/>
                    <a:p>
                      <a:pPr algn="ctr"/>
                      <a:r>
                        <a:rPr lang="en-US" sz="1400" dirty="0">
                          <a:latin typeface="Calibri" panose="020F0502020204030204" pitchFamily="34" charset="0"/>
                          <a:cs typeface="Calibri" panose="020F0502020204030204" pitchFamily="34" charset="0"/>
                        </a:rPr>
                        <a:t>4</a:t>
                      </a:r>
                    </a:p>
                  </a:txBody>
                  <a:tcPr anchor="ctr"/>
                </a:tc>
                <a:tc>
                  <a:txBody>
                    <a:bodyPr/>
                    <a:lstStyle/>
                    <a:p>
                      <a:r>
                        <a:rPr lang="en-US" sz="1400" dirty="0">
                          <a:latin typeface="Calibri" panose="020F0502020204030204" pitchFamily="34" charset="0"/>
                          <a:cs typeface="Calibri" panose="020F0502020204030204" pitchFamily="34" charset="0"/>
                        </a:rPr>
                        <a:t>Increase Preventative Visit Rates by 10% by March 2026.</a:t>
                      </a:r>
                    </a:p>
                  </a:txBody>
                  <a:tcPr anchor="ctr"/>
                </a:tc>
                <a:tc>
                  <a:txBody>
                    <a:bodyPr/>
                    <a:lstStyle/>
                    <a:p>
                      <a:r>
                        <a:rPr lang="en-US" sz="1400" dirty="0">
                          <a:latin typeface="Calibri" panose="020F0502020204030204" pitchFamily="34" charset="0"/>
                          <a:cs typeface="Calibri" panose="020F0502020204030204" pitchFamily="34" charset="0"/>
                        </a:rPr>
                        <a:t>Clinical Informatics Nurse</a:t>
                      </a:r>
                    </a:p>
                  </a:txBody>
                  <a:tcPr anchor="ctr"/>
                </a:tc>
                <a:tc>
                  <a:txBody>
                    <a:bodyPr/>
                    <a:lstStyle/>
                    <a:p>
                      <a:r>
                        <a:rPr lang="en-US" sz="1400" b="1" dirty="0">
                          <a:latin typeface="Calibri" panose="020F0502020204030204" pitchFamily="34" charset="0"/>
                          <a:cs typeface="Calibri" panose="020F0502020204030204" pitchFamily="34" charset="0"/>
                        </a:rPr>
                        <a:t>Accuracy: </a:t>
                      </a:r>
                      <a:r>
                        <a:rPr lang="en-US" sz="1400" dirty="0">
                          <a:latin typeface="Calibri" panose="020F0502020204030204" pitchFamily="34" charset="0"/>
                          <a:cs typeface="Calibri" panose="020F0502020204030204" pitchFamily="34" charset="0"/>
                        </a:rPr>
                        <a:t>Use EHR to flag eligible preventive visit codes and conduct chart audits on 25% of charts monthly</a:t>
                      </a:r>
                      <a:br>
                        <a:rPr lang="en-US" sz="1400" dirty="0">
                          <a:latin typeface="Calibri" panose="020F0502020204030204" pitchFamily="34" charset="0"/>
                          <a:cs typeface="Calibri" panose="020F0502020204030204" pitchFamily="34" charset="0"/>
                        </a:rPr>
                      </a:br>
                      <a:r>
                        <a:rPr lang="en-US" sz="1400" b="1" dirty="0">
                          <a:latin typeface="Calibri" panose="020F0502020204030204" pitchFamily="34" charset="0"/>
                          <a:cs typeface="Calibri" panose="020F0502020204030204" pitchFamily="34" charset="0"/>
                        </a:rPr>
                        <a:t>Completeness: </a:t>
                      </a:r>
                      <a:r>
                        <a:rPr lang="en-US" sz="1400" dirty="0">
                          <a:latin typeface="Calibri" panose="020F0502020204030204" pitchFamily="34" charset="0"/>
                          <a:cs typeface="Calibri" panose="020F0502020204030204" pitchFamily="34" charset="0"/>
                        </a:rPr>
                        <a:t>Require providers to review and close incomplete encounters</a:t>
                      </a:r>
                      <a:br>
                        <a:rPr lang="en-US" sz="1400" dirty="0">
                          <a:latin typeface="Calibri" panose="020F0502020204030204" pitchFamily="34" charset="0"/>
                          <a:cs typeface="Calibri" panose="020F0502020204030204" pitchFamily="34" charset="0"/>
                        </a:rPr>
                      </a:br>
                      <a:r>
                        <a:rPr lang="en-US" sz="1400" b="1" dirty="0">
                          <a:latin typeface="Calibri" panose="020F0502020204030204" pitchFamily="34" charset="0"/>
                          <a:cs typeface="Calibri" panose="020F0502020204030204" pitchFamily="34" charset="0"/>
                        </a:rPr>
                        <a:t>Timeliness: </a:t>
                      </a:r>
                      <a:r>
                        <a:rPr lang="en-US" sz="1400" dirty="0">
                          <a:latin typeface="Calibri" panose="020F0502020204030204" pitchFamily="34" charset="0"/>
                          <a:cs typeface="Calibri" panose="020F0502020204030204" pitchFamily="34" charset="0"/>
                        </a:rPr>
                        <a:t>Preventive care data updated monthly</a:t>
                      </a:r>
                    </a:p>
                  </a:txBody>
                  <a:tcPr anchor="ctr"/>
                </a:tc>
                <a:extLst>
                  <a:ext uri="{0D108BD9-81ED-4DB2-BD59-A6C34878D82A}">
                    <a16:rowId xmlns:a16="http://schemas.microsoft.com/office/drawing/2014/main" val="698583788"/>
                  </a:ext>
                </a:extLst>
              </a:tr>
              <a:tr h="795528">
                <a:tc>
                  <a:txBody>
                    <a:bodyPr/>
                    <a:lstStyle/>
                    <a:p>
                      <a:pPr algn="ctr"/>
                      <a:r>
                        <a:rPr lang="en-US" sz="1400" dirty="0">
                          <a:latin typeface="Calibri" panose="020F0502020204030204" pitchFamily="34" charset="0"/>
                          <a:cs typeface="Calibri" panose="020F0502020204030204" pitchFamily="34" charset="0"/>
                        </a:rPr>
                        <a:t>5</a:t>
                      </a:r>
                    </a:p>
                  </a:txBody>
                  <a:tcPr anchor="ctr"/>
                </a:tc>
                <a:tc>
                  <a:txBody>
                    <a:bodyPr/>
                    <a:lstStyle/>
                    <a:p>
                      <a:r>
                        <a:rPr lang="en-US" sz="1400" dirty="0">
                          <a:latin typeface="Calibri" panose="020F0502020204030204" pitchFamily="34" charset="0"/>
                          <a:cs typeface="Calibri" panose="020F0502020204030204" pitchFamily="34" charset="0"/>
                        </a:rPr>
                        <a:t>Increase Healthcare Coverage Rate to at least 90% average across all five counties by June 2026.</a:t>
                      </a:r>
                    </a:p>
                  </a:txBody>
                  <a:tcPr anchor="ctr"/>
                </a:tc>
                <a:tc>
                  <a:txBody>
                    <a:bodyPr/>
                    <a:lstStyle/>
                    <a:p>
                      <a:r>
                        <a:rPr lang="en-US" sz="1400" dirty="0">
                          <a:latin typeface="Calibri" panose="020F0502020204030204" pitchFamily="34" charset="0"/>
                          <a:cs typeface="Calibri" panose="020F0502020204030204" pitchFamily="34" charset="0"/>
                        </a:rPr>
                        <a:t>U.S. Census Bureau</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alibri" panose="020F0502020204030204" pitchFamily="34" charset="0"/>
                          <a:cs typeface="Calibri" panose="020F0502020204030204" pitchFamily="34" charset="0"/>
                        </a:rPr>
                        <a:t>Accuracy: </a:t>
                      </a:r>
                      <a:r>
                        <a:rPr lang="en-US" sz="1400" b="0" dirty="0">
                          <a:latin typeface="Calibri" panose="020F0502020204030204" pitchFamily="34" charset="0"/>
                          <a:cs typeface="Calibri" panose="020F0502020204030204" pitchFamily="34" charset="0"/>
                        </a:rPr>
                        <a:t>Follow U.S. Census Bureau’s established statistical quality standards for demographic and socioeconomic data</a:t>
                      </a:r>
                      <a:br>
                        <a:rPr lang="en-US" sz="1400" dirty="0">
                          <a:latin typeface="Calibri" panose="020F0502020204030204" pitchFamily="34" charset="0"/>
                          <a:cs typeface="Calibri" panose="020F0502020204030204" pitchFamily="34" charset="0"/>
                        </a:rPr>
                      </a:br>
                      <a:r>
                        <a:rPr lang="en-US" sz="1400" b="1" dirty="0">
                          <a:latin typeface="Calibri" panose="020F0502020204030204" pitchFamily="34" charset="0"/>
                          <a:cs typeface="Calibri" panose="020F0502020204030204" pitchFamily="34" charset="0"/>
                        </a:rPr>
                        <a:t>Completeness: </a:t>
                      </a:r>
                      <a:r>
                        <a:rPr lang="en-US" sz="1400" dirty="0">
                          <a:latin typeface="Calibri" panose="020F0502020204030204" pitchFamily="34" charset="0"/>
                          <a:cs typeface="Calibri" panose="020F0502020204030204" pitchFamily="34" charset="0"/>
                        </a:rPr>
                        <a:t>Data collected through mandatory federal surveys</a:t>
                      </a:r>
                      <a:br>
                        <a:rPr lang="en-US" sz="1400" dirty="0">
                          <a:latin typeface="Calibri" panose="020F0502020204030204" pitchFamily="34" charset="0"/>
                          <a:cs typeface="Calibri" panose="020F0502020204030204" pitchFamily="34" charset="0"/>
                        </a:rPr>
                      </a:br>
                      <a:r>
                        <a:rPr lang="en-US" sz="1400" b="1" dirty="0">
                          <a:latin typeface="Calibri" panose="020F0502020204030204" pitchFamily="34" charset="0"/>
                          <a:cs typeface="Calibri" panose="020F0502020204030204" pitchFamily="34" charset="0"/>
                        </a:rPr>
                        <a:t>Timeliness: </a:t>
                      </a:r>
                      <a:r>
                        <a:rPr lang="en-US" sz="1400" b="0" dirty="0">
                          <a:latin typeface="Calibri" panose="020F0502020204030204" pitchFamily="34" charset="0"/>
                          <a:cs typeface="Calibri" panose="020F0502020204030204" pitchFamily="34" charset="0"/>
                        </a:rPr>
                        <a:t>Updated annually through the ACS</a:t>
                      </a:r>
                    </a:p>
                  </a:txBody>
                  <a:tcPr anchor="ctr"/>
                </a:tc>
                <a:extLst>
                  <a:ext uri="{0D108BD9-81ED-4DB2-BD59-A6C34878D82A}">
                    <a16:rowId xmlns:a16="http://schemas.microsoft.com/office/drawing/2014/main" val="620113517"/>
                  </a:ext>
                </a:extLst>
              </a:tr>
            </a:tbl>
          </a:graphicData>
        </a:graphic>
      </p:graphicFrame>
    </p:spTree>
    <p:extLst>
      <p:ext uri="{BB962C8B-B14F-4D97-AF65-F5344CB8AC3E}">
        <p14:creationId xmlns:p14="http://schemas.microsoft.com/office/powerpoint/2010/main" val="2076961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29776-D45E-D220-8FC7-F3AFFD2A4724}"/>
            </a:ext>
          </a:extLst>
        </p:cNvPr>
        <p:cNvGrpSpPr/>
        <p:nvPr/>
      </p:nvGrpSpPr>
      <p:grpSpPr>
        <a:xfrm>
          <a:off x="0" y="0"/>
          <a:ext cx="0" cy="0"/>
          <a:chOff x="0" y="0"/>
          <a:chExt cx="0" cy="0"/>
        </a:xfrm>
      </p:grpSpPr>
      <p:pic>
        <p:nvPicPr>
          <p:cNvPr id="8" name="Picture Placeholder 25" descr="A picture containing cable, connector, red">
            <a:extLst>
              <a:ext uri="{FF2B5EF4-FFF2-40B4-BE49-F238E27FC236}">
                <a16:creationId xmlns:a16="http://schemas.microsoft.com/office/drawing/2014/main" id="{CC2C4597-DA14-9BDA-FD2A-AA6FA3636046}"/>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chemeClr val="bg1"/>
          </a:solidFill>
        </p:spPr>
      </p:pic>
      <p:pic>
        <p:nvPicPr>
          <p:cNvPr id="9" name="Picture 8">
            <a:extLst>
              <a:ext uri="{FF2B5EF4-FFF2-40B4-BE49-F238E27FC236}">
                <a16:creationId xmlns:a16="http://schemas.microsoft.com/office/drawing/2014/main" id="{9000284B-E5C0-B784-8906-DA6C1A9E7D45}"/>
              </a:ext>
              <a:ext uri="{C183D7F6-B498-43B3-948B-1728B52AA6E4}">
                <adec:decorative xmlns:adec="http://schemas.microsoft.com/office/drawing/2017/decorative" val="1"/>
              </a:ext>
            </a:extLst>
          </p:cNvPr>
          <p:cNvPicPr>
            <a:picLocks noChangeAspect="1"/>
          </p:cNvPicPr>
          <p:nvPr/>
        </p:nvPicPr>
        <p:blipFill rotWithShape="1">
          <a:blip r:embed="rId4" cstate="screen">
            <a:alphaModFix amt="10000"/>
            <a:extLst>
              <a:ext uri="{28A0092B-C50C-407E-A947-70E740481C1C}">
                <a14:useLocalDpi xmlns:a14="http://schemas.microsoft.com/office/drawing/2010/main"/>
              </a:ext>
            </a:extLst>
          </a:blip>
          <a:srcRect r="-5"/>
          <a:stretch/>
        </p:blipFill>
        <p:spPr>
          <a:xfrm>
            <a:off x="902825" y="881349"/>
            <a:ext cx="11289175" cy="5976651"/>
          </a:xfrm>
          <a:prstGeom prst="rect">
            <a:avLst/>
          </a:prstGeom>
          <a:solidFill>
            <a:schemeClr val="tx1"/>
          </a:solidFill>
        </p:spPr>
      </p:pic>
      <p:sp>
        <p:nvSpPr>
          <p:cNvPr id="12" name="Oval 22">
            <a:extLst>
              <a:ext uri="{FF2B5EF4-FFF2-40B4-BE49-F238E27FC236}">
                <a16:creationId xmlns:a16="http://schemas.microsoft.com/office/drawing/2014/main" id="{78C318B8-F659-41CD-A630-2E7DF32B41D9}"/>
              </a:ext>
              <a:ext uri="{C183D7F6-B498-43B3-948B-1728B52AA6E4}">
                <adec:decorative xmlns:adec="http://schemas.microsoft.com/office/drawing/2017/decorative" val="1"/>
              </a:ext>
            </a:extLst>
          </p:cNvPr>
          <p:cNvSpPr/>
          <p:nvPr/>
        </p:nvSpPr>
        <p:spPr>
          <a:xfrm rot="16200000" flipH="1">
            <a:off x="1993790" y="728391"/>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9A97FCF-0590-24F4-1244-1B8A18F22DCC}"/>
              </a:ext>
            </a:extLst>
          </p:cNvPr>
          <p:cNvSpPr txBox="1"/>
          <p:nvPr/>
        </p:nvSpPr>
        <p:spPr>
          <a:xfrm>
            <a:off x="428262" y="125546"/>
            <a:ext cx="8137003" cy="1200329"/>
          </a:xfrm>
          <a:prstGeom prst="rect">
            <a:avLst/>
          </a:prstGeom>
          <a:noFill/>
        </p:spPr>
        <p:txBody>
          <a:bodyPr wrap="square">
            <a:spAutoFit/>
          </a:bodyPr>
          <a:lstStyle/>
          <a:p>
            <a:r>
              <a:rPr lang="en-US" sz="3600" spc="28" dirty="0">
                <a:solidFill>
                  <a:schemeClr val="bg1"/>
                </a:solidFill>
                <a:latin typeface="Calibri" panose="020F0502020204030204" pitchFamily="34" charset="0"/>
                <a:ea typeface="Raleway"/>
                <a:cs typeface="Calibri" panose="020F0502020204030204" pitchFamily="34" charset="0"/>
                <a:sym typeface="Raleway"/>
              </a:rPr>
              <a:t>EDW Pipeline Design Visual</a:t>
            </a:r>
          </a:p>
          <a:p>
            <a:pPr>
              <a:spcBef>
                <a:spcPts val="0"/>
              </a:spcBef>
            </a:pPr>
            <a:endParaRPr lang="en-US" sz="3600" b="1" spc="28" dirty="0">
              <a:solidFill>
                <a:schemeClr val="bg1"/>
              </a:solidFill>
              <a:latin typeface="Calibri" panose="020F0502020204030204" pitchFamily="34" charset="0"/>
              <a:ea typeface="Raleway"/>
              <a:cs typeface="Calibri" panose="020F0502020204030204" pitchFamily="34" charset="0"/>
              <a:sym typeface="Raleway"/>
            </a:endParaRPr>
          </a:p>
        </p:txBody>
      </p:sp>
      <p:pic>
        <p:nvPicPr>
          <p:cNvPr id="6" name="Picture 5"/>
          <p:cNvPicPr>
            <a:picLocks noChangeAspect="1"/>
          </p:cNvPicPr>
          <p:nvPr/>
        </p:nvPicPr>
        <p:blipFill>
          <a:blip r:embed="rId5"/>
          <a:stretch>
            <a:fillRect/>
          </a:stretch>
        </p:blipFill>
        <p:spPr>
          <a:xfrm>
            <a:off x="1628964" y="1970158"/>
            <a:ext cx="9836895" cy="4006493"/>
          </a:xfrm>
          <a:prstGeom prst="rect">
            <a:avLst/>
          </a:prstGeom>
        </p:spPr>
      </p:pic>
    </p:spTree>
    <p:extLst>
      <p:ext uri="{BB962C8B-B14F-4D97-AF65-F5344CB8AC3E}">
        <p14:creationId xmlns:p14="http://schemas.microsoft.com/office/powerpoint/2010/main" val="491482333"/>
      </p:ext>
    </p:extLst>
  </p:cSld>
  <p:clrMapOvr>
    <a:masterClrMapping/>
  </p:clrMapOvr>
</p:sld>
</file>

<file path=ppt/theme/theme1.xml><?xml version="1.0" encoding="utf-8"?>
<a:theme xmlns:a="http://schemas.openxmlformats.org/drawingml/2006/main" name="Bold Tech">
  <a:themeElements>
    <a:clrScheme name="16x9">
      <a:dk1>
        <a:srgbClr val="000000"/>
      </a:dk1>
      <a:lt1>
        <a:srgbClr val="FFFFFF"/>
      </a:lt1>
      <a:dk2>
        <a:srgbClr val="121312"/>
      </a:dk2>
      <a:lt2>
        <a:srgbClr val="FFFFFF"/>
      </a:lt2>
      <a:accent1>
        <a:srgbClr val="EE4036"/>
      </a:accent1>
      <a:accent2>
        <a:srgbClr val="121312"/>
      </a:accent2>
      <a:accent3>
        <a:srgbClr val="A5A5A5"/>
      </a:accent3>
      <a:accent4>
        <a:srgbClr val="252625"/>
      </a:accent4>
      <a:accent5>
        <a:srgbClr val="F1F5F5"/>
      </a:accent5>
      <a:accent6>
        <a:srgbClr val="FAFFFF"/>
      </a:accent6>
      <a:hlink>
        <a:srgbClr val="EE4036"/>
      </a:hlink>
      <a:folHlink>
        <a:srgbClr val="EE4036"/>
      </a:folHlink>
    </a:clrScheme>
    <a:fontScheme name="Custom 44">
      <a:majorFont>
        <a:latin typeface="MingLiU"/>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6422304-17E9-4530-8D08-4F277CB64269}" vid="{BCE6A17A-B98D-492A-82B2-0A1B358761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5931</TotalTime>
  <Words>2361</Words>
  <Application>Microsoft Macintosh PowerPoint</Application>
  <PresentationFormat>Widescreen</PresentationFormat>
  <Paragraphs>190</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Meiryo UI</vt:lpstr>
      <vt:lpstr>MingLiU</vt:lpstr>
      <vt:lpstr>Arial</vt:lpstr>
      <vt:lpstr>Calibri</vt:lpstr>
      <vt:lpstr>Wingdings</vt:lpstr>
      <vt:lpstr>Bold Tech</vt:lpstr>
      <vt:lpstr>Wellness Watch Enterprise Data Warehouse (EDW)</vt:lpstr>
      <vt:lpstr>Overview</vt:lpstr>
      <vt:lpstr>Source Systems Map</vt:lpstr>
      <vt:lpstr>Extract, Transform, Load (ETL) Process Overview</vt:lpstr>
      <vt:lpstr>Extract, Transform, Load (ETL) Process Overview</vt:lpstr>
      <vt:lpstr>Extract, Transform, Load (ETL) Process Overview</vt:lpstr>
      <vt:lpstr>PowerPoint Presentation</vt:lpstr>
      <vt:lpstr>PowerPoint Presentation</vt:lpstr>
      <vt:lpstr>PowerPoint Presentation</vt:lpstr>
      <vt:lpstr>Dashboard Wireframe Mockup</vt:lpstr>
      <vt:lpstr>Summary of Operational Definitions</vt:lpstr>
      <vt:lpstr>Statement of Participation</vt:lpstr>
      <vt:lpstr>Generative AI Attestation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Wellness Watch Enterprise Data Warehouse (EDW)</dc:title>
  <dc:creator>Stephanie McNeese</dc:creator>
  <cp:lastModifiedBy>Stephanie McNeese</cp:lastModifiedBy>
  <cp:revision>75</cp:revision>
  <dcterms:created xsi:type="dcterms:W3CDTF">2025-07-12T19:27:21Z</dcterms:created>
  <dcterms:modified xsi:type="dcterms:W3CDTF">2025-12-04T22:08:41Z</dcterms:modified>
</cp:coreProperties>
</file>